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7.jpg" ContentType="image/jpg"/>
  <Override PartName="/ppt/media/image18.jpg" ContentType="image/jpg"/>
  <Override PartName="/ppt/media/image19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49"/>
  </p:notesMasterIdLst>
  <p:handoutMasterIdLst>
    <p:handoutMasterId r:id="rId50"/>
  </p:handoutMasterIdLst>
  <p:sldIdLst>
    <p:sldId id="347" r:id="rId2"/>
    <p:sldId id="429" r:id="rId3"/>
    <p:sldId id="309" r:id="rId4"/>
    <p:sldId id="461" r:id="rId5"/>
    <p:sldId id="392" r:id="rId6"/>
    <p:sldId id="430" r:id="rId7"/>
    <p:sldId id="400" r:id="rId8"/>
    <p:sldId id="432" r:id="rId9"/>
    <p:sldId id="433" r:id="rId10"/>
    <p:sldId id="434" r:id="rId11"/>
    <p:sldId id="460" r:id="rId12"/>
    <p:sldId id="473" r:id="rId13"/>
    <p:sldId id="412" r:id="rId14"/>
    <p:sldId id="394" r:id="rId15"/>
    <p:sldId id="436" r:id="rId16"/>
    <p:sldId id="439" r:id="rId17"/>
    <p:sldId id="441" r:id="rId18"/>
    <p:sldId id="446" r:id="rId19"/>
    <p:sldId id="393" r:id="rId20"/>
    <p:sldId id="277" r:id="rId21"/>
    <p:sldId id="291" r:id="rId22"/>
    <p:sldId id="292" r:id="rId23"/>
    <p:sldId id="293" r:id="rId24"/>
    <p:sldId id="352" r:id="rId25"/>
    <p:sldId id="353" r:id="rId26"/>
    <p:sldId id="470" r:id="rId27"/>
    <p:sldId id="471" r:id="rId28"/>
    <p:sldId id="467" r:id="rId29"/>
    <p:sldId id="468" r:id="rId30"/>
    <p:sldId id="469" r:id="rId31"/>
    <p:sldId id="450" r:id="rId32"/>
    <p:sldId id="465" r:id="rId33"/>
    <p:sldId id="447" r:id="rId34"/>
    <p:sldId id="451" r:id="rId35"/>
    <p:sldId id="452" r:id="rId36"/>
    <p:sldId id="453" r:id="rId37"/>
    <p:sldId id="454" r:id="rId38"/>
    <p:sldId id="455" r:id="rId39"/>
    <p:sldId id="457" r:id="rId40"/>
    <p:sldId id="459" r:id="rId41"/>
    <p:sldId id="472" r:id="rId42"/>
    <p:sldId id="458" r:id="rId43"/>
    <p:sldId id="456" r:id="rId44"/>
    <p:sldId id="462" r:id="rId45"/>
    <p:sldId id="463" r:id="rId46"/>
    <p:sldId id="464" r:id="rId47"/>
    <p:sldId id="325" r:id="rId48"/>
  </p:sldIdLst>
  <p:sldSz cx="9144000" cy="6858000" type="screen4x3"/>
  <p:notesSz cx="7023100" cy="93091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9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38" userDrawn="1">
          <p15:clr>
            <a:srgbClr val="A4A3A4"/>
          </p15:clr>
        </p15:guide>
        <p15:guide id="2" pos="2359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10" userDrawn="1">
          <p15:clr>
            <a:srgbClr val="A4A3A4"/>
          </p15:clr>
        </p15:guide>
        <p15:guide id="5" orient="horz" pos="2843" userDrawn="1">
          <p15:clr>
            <a:srgbClr val="A4A3A4"/>
          </p15:clr>
        </p15:guide>
        <p15:guide id="6" orient="horz" pos="2933" userDrawn="1">
          <p15:clr>
            <a:srgbClr val="A4A3A4"/>
          </p15:clr>
        </p15:guide>
        <p15:guide id="7" pos="2362" userDrawn="1">
          <p15:clr>
            <a:srgbClr val="A4A3A4"/>
          </p15:clr>
        </p15:guide>
        <p15:guide id="8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4B4B"/>
    <a:srgbClr val="FFC9C9"/>
    <a:srgbClr val="FF5050"/>
    <a:srgbClr val="FF66FF"/>
    <a:srgbClr val="FF33CC"/>
    <a:srgbClr val="CC3300"/>
    <a:srgbClr val="FF4228"/>
    <a:srgbClr val="FF9900"/>
    <a:srgbClr val="471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llanmörkt format 3 - Dekorfärg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llanmörkt format 3 - Dekorfär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9" autoAdjust="0"/>
    <p:restoredTop sz="95884" autoAdjust="0"/>
  </p:normalViewPr>
  <p:slideViewPr>
    <p:cSldViewPr snapToGrid="0">
      <p:cViewPr varScale="1">
        <p:scale>
          <a:sx n="69" d="100"/>
          <a:sy n="69" d="100"/>
        </p:scale>
        <p:origin x="-300" y="-102"/>
      </p:cViewPr>
      <p:guideLst>
        <p:guide orient="horz" pos="2160"/>
        <p:guide pos="9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1896" y="-114"/>
      </p:cViewPr>
      <p:guideLst>
        <p:guide orient="horz" pos="2838"/>
        <p:guide orient="horz" pos="2928"/>
        <p:guide orient="horz" pos="2843"/>
        <p:guide orient="horz" pos="2933"/>
        <p:guide pos="2359"/>
        <p:guide pos="2210"/>
        <p:guide pos="2362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3755" cy="46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56" tIns="46079" rIns="92156" bIns="46079" numCol="1" anchor="t" anchorCtr="0" compatLnSpc="1">
            <a:prstTxWarp prst="textNoShape">
              <a:avLst/>
            </a:prstTxWarp>
          </a:bodyPr>
          <a:lstStyle>
            <a:lvl1pPr defTabSz="921731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346" y="0"/>
            <a:ext cx="3043755" cy="46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56" tIns="46079" rIns="92156" bIns="46079" numCol="1" anchor="t" anchorCtr="0" compatLnSpc="1">
            <a:prstTxWarp prst="textNoShape">
              <a:avLst/>
            </a:prstTxWarp>
          </a:bodyPr>
          <a:lstStyle>
            <a:lvl1pPr algn="r" defTabSz="921731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43864"/>
            <a:ext cx="3043755" cy="46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56" tIns="46079" rIns="92156" bIns="46079" numCol="1" anchor="b" anchorCtr="0" compatLnSpc="1">
            <a:prstTxWarp prst="textNoShape">
              <a:avLst/>
            </a:prstTxWarp>
          </a:bodyPr>
          <a:lstStyle>
            <a:lvl1pPr defTabSz="921731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346" y="8843864"/>
            <a:ext cx="3043755" cy="46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56" tIns="46079" rIns="92156" bIns="46079" numCol="1" anchor="b" anchorCtr="0" compatLnSpc="1">
            <a:prstTxWarp prst="textNoShape">
              <a:avLst/>
            </a:prstTxWarp>
          </a:bodyPr>
          <a:lstStyle>
            <a:lvl1pPr algn="r" defTabSz="921731">
              <a:defRPr sz="1300">
                <a:cs typeface="Arial" charset="0"/>
              </a:defRPr>
            </a:lvl1pPr>
          </a:lstStyle>
          <a:p>
            <a:pPr>
              <a:defRPr/>
            </a:pPr>
            <a:fld id="{F128DE51-6F2D-4361-AEDA-D1A7F0D5C6E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2699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3755" cy="46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56" tIns="46079" rIns="92156" bIns="46079" numCol="1" anchor="t" anchorCtr="0" compatLnSpc="1">
            <a:prstTxWarp prst="textNoShape">
              <a:avLst/>
            </a:prstTxWarp>
          </a:bodyPr>
          <a:lstStyle>
            <a:lvl1pPr defTabSz="921731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346" y="0"/>
            <a:ext cx="3043755" cy="46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56" tIns="46079" rIns="92156" bIns="46079" numCol="1" anchor="t" anchorCtr="0" compatLnSpc="1">
            <a:prstTxWarp prst="textNoShape">
              <a:avLst/>
            </a:prstTxWarp>
          </a:bodyPr>
          <a:lstStyle>
            <a:lvl1pPr algn="r" defTabSz="921731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52962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7837" y="4421934"/>
            <a:ext cx="5147427" cy="41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56" tIns="46079" rIns="92156" bIns="460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0"/>
            <a:r>
              <a:rPr lang="sv-SE" noProof="0"/>
              <a:t>Nivå två</a:t>
            </a:r>
          </a:p>
          <a:p>
            <a:pPr lvl="0"/>
            <a:r>
              <a:rPr lang="sv-SE" noProof="0"/>
              <a:t>Nivå tre</a:t>
            </a:r>
          </a:p>
          <a:p>
            <a:pPr lvl="0"/>
            <a:r>
              <a:rPr lang="sv-SE" noProof="0"/>
              <a:t>Nivå fyra</a:t>
            </a:r>
          </a:p>
          <a:p>
            <a:pPr lvl="0"/>
            <a:r>
              <a:rPr lang="sv-SE" noProof="0"/>
              <a:t>Nivå fem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43864"/>
            <a:ext cx="3043755" cy="46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56" tIns="46079" rIns="92156" bIns="46079" numCol="1" anchor="b" anchorCtr="0" compatLnSpc="1">
            <a:prstTxWarp prst="textNoShape">
              <a:avLst/>
            </a:prstTxWarp>
          </a:bodyPr>
          <a:lstStyle>
            <a:lvl1pPr defTabSz="921731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346" y="8843864"/>
            <a:ext cx="3043755" cy="46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56" tIns="46079" rIns="92156" bIns="46079" numCol="1" anchor="b" anchorCtr="0" compatLnSpc="1">
            <a:prstTxWarp prst="textNoShape">
              <a:avLst/>
            </a:prstTxWarp>
          </a:bodyPr>
          <a:lstStyle>
            <a:lvl1pPr algn="r" defTabSz="921731">
              <a:defRPr sz="1300">
                <a:cs typeface="Arial" charset="0"/>
              </a:defRPr>
            </a:lvl1pPr>
          </a:lstStyle>
          <a:p>
            <a:pPr>
              <a:defRPr/>
            </a:pPr>
            <a:fld id="{E3DFA7CE-4F7E-443F-BE9D-7178174D11D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9944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DFA7CE-4F7E-443F-BE9D-7178174D11D3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82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DFA7CE-4F7E-443F-BE9D-7178174D11D3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779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DFA7CE-4F7E-443F-BE9D-7178174D11D3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0105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DFA7CE-4F7E-443F-BE9D-7178174D11D3}" type="slidenum">
              <a:rPr lang="sv-SE" smtClean="0"/>
              <a:pPr>
                <a:defRPr/>
              </a:pPr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949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DFA7CE-4F7E-443F-BE9D-7178174D11D3}" type="slidenum">
              <a:rPr lang="sv-SE" smtClean="0"/>
              <a:pPr>
                <a:defRPr/>
              </a:pPr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7174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DFA7CE-4F7E-443F-BE9D-7178174D11D3}" type="slidenum">
              <a:rPr lang="sv-SE" smtClean="0"/>
              <a:pPr>
                <a:defRPr/>
              </a:pPr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4737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ätts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3"/>
          <p:cNvSpPr>
            <a:spLocks noGrp="1"/>
          </p:cNvSpPr>
          <p:nvPr>
            <p:ph type="body" sz="quarter" idx="13"/>
          </p:nvPr>
        </p:nvSpPr>
        <p:spPr>
          <a:xfrm>
            <a:off x="928688" y="1670346"/>
            <a:ext cx="7772400" cy="414980"/>
          </a:xfrm>
        </p:spPr>
        <p:txBody>
          <a:bodyPr/>
          <a:lstStyle>
            <a:lvl1pPr algn="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4"/>
          </p:nvPr>
        </p:nvSpPr>
        <p:spPr>
          <a:xfrm>
            <a:off x="928688" y="2071678"/>
            <a:ext cx="7786687" cy="285743"/>
          </a:xfrm>
        </p:spPr>
        <p:txBody>
          <a:bodyPr/>
          <a:lstStyle>
            <a:lvl1pPr algn="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5"/>
          </p:nvPr>
        </p:nvSpPr>
        <p:spPr>
          <a:xfrm>
            <a:off x="929356" y="1231272"/>
            <a:ext cx="7772400" cy="500062"/>
          </a:xfrm>
        </p:spPr>
        <p:txBody>
          <a:bodyPr/>
          <a:lstStyle>
            <a:lvl1pPr algn="r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datum 2"/>
          <p:cNvSpPr>
            <a:spLocks noGrp="1"/>
          </p:cNvSpPr>
          <p:nvPr>
            <p:ph type="dt" sz="half" idx="16"/>
          </p:nvPr>
        </p:nvSpPr>
        <p:spPr>
          <a:xfrm>
            <a:off x="685800" y="6264584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7" name="Platshållare för sidfot 3"/>
          <p:cNvSpPr>
            <a:spLocks noGrp="1"/>
          </p:cNvSpPr>
          <p:nvPr>
            <p:ph type="ftr" sz="quarter" idx="17"/>
          </p:nvPr>
        </p:nvSpPr>
        <p:spPr>
          <a:xfrm>
            <a:off x="3124200" y="6264584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8" name="Platshållare för bildnummer 4"/>
          <p:cNvSpPr>
            <a:spLocks noGrp="1"/>
          </p:cNvSpPr>
          <p:nvPr>
            <p:ph type="sldNum" sz="quarter" idx="18"/>
          </p:nvPr>
        </p:nvSpPr>
        <p:spPr>
          <a:xfrm>
            <a:off x="6553200" y="6264584"/>
            <a:ext cx="1905000" cy="4572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714C5ADF-32BA-4C9E-885D-A6086A07A728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9"/>
          <p:cNvSpPr>
            <a:spLocks noGrp="1"/>
          </p:cNvSpPr>
          <p:nvPr>
            <p:ph type="body" sz="quarter" idx="17"/>
          </p:nvPr>
        </p:nvSpPr>
        <p:spPr>
          <a:xfrm>
            <a:off x="589436" y="608259"/>
            <a:ext cx="8060949" cy="571505"/>
          </a:xfrm>
        </p:spPr>
        <p:txBody>
          <a:bodyPr/>
          <a:lstStyle>
            <a:lvl1pPr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9"/>
          </p:nvPr>
        </p:nvSpPr>
        <p:spPr>
          <a:xfrm>
            <a:off x="928688" y="1573200"/>
            <a:ext cx="7772400" cy="4141816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0"/>
          </p:nvPr>
        </p:nvSpPr>
        <p:spPr>
          <a:xfrm>
            <a:off x="685800" y="6264584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21"/>
          </p:nvPr>
        </p:nvSpPr>
        <p:spPr>
          <a:xfrm>
            <a:off x="3124200" y="6264584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22"/>
          </p:nvPr>
        </p:nvSpPr>
        <p:spPr>
          <a:xfrm>
            <a:off x="6553200" y="6264584"/>
            <a:ext cx="1905000" cy="457200"/>
          </a:xfrm>
          <a:ln/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6DD2C9-2EF3-4C85-9128-2EF29CED226F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5561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l">
              <a:defRPr lang="sv-SE" sz="3200" b="1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56890C-BEA1-4D26-82AA-FBD73AE86D81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957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l">
              <a:defRPr lang="sv-SE" sz="3200" b="1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424AC8-488E-40D3-95F7-44C8F26462D0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218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l">
              <a:defRPr lang="sv-SE" sz="3200" b="1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8193D8-CA89-4DD2-83E8-D9872AAB1599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8994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5576" y="644779"/>
            <a:ext cx="8092846" cy="482600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tabLst>
                <a:tab pos="906780" algn="l"/>
              </a:tabLst>
            </a:pP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990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tabLst>
                <a:tab pos="906780" algn="l"/>
              </a:tabLst>
            </a:pP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463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5576" y="644779"/>
            <a:ext cx="8092846" cy="482600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tabLst>
                <a:tab pos="906780" algn="l"/>
              </a:tabLst>
            </a:pP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287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678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64584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64584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64584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DBC882DC-7F13-442D-85F7-8EAB5FCD0B9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26" y="198571"/>
            <a:ext cx="928116" cy="256032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07525"/>
            <a:ext cx="2857500" cy="2381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2" r:id="rId2"/>
    <p:sldLayoutId id="2147483887" r:id="rId3"/>
    <p:sldLayoutId id="2147483888" r:id="rId4"/>
    <p:sldLayoutId id="2147483889" r:id="rId5"/>
    <p:sldLayoutId id="2147483892" r:id="rId6"/>
    <p:sldLayoutId id="2147483896" r:id="rId7"/>
    <p:sldLayoutId id="2147483897" r:id="rId8"/>
    <p:sldLayoutId id="2147483899" r:id="rId9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Calibri" pitchFamily="34" charset="0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Calibri" pitchFamily="34" charset="0"/>
          <a:cs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Calibri" pitchFamily="34" charset="0"/>
          <a:cs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Calibri" pitchFamily="34" charset="0"/>
          <a:cs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Calibri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374C7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374C7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374C7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374C7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5F5F5F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3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474645"/>
            <a:ext cx="7772400" cy="1470025"/>
          </a:xfrm>
        </p:spPr>
        <p:txBody>
          <a:bodyPr/>
          <a:lstStyle/>
          <a:p>
            <a:r>
              <a:rPr lang="sv-SE" dirty="0"/>
              <a:t>Ljusdal</a:t>
            </a:r>
            <a:br>
              <a:rPr lang="sv-SE" dirty="0"/>
            </a:br>
            <a:r>
              <a:rPr lang="sv-SE" dirty="0"/>
              <a:t>Workshop</a:t>
            </a:r>
            <a:br>
              <a:rPr lang="sv-SE" dirty="0"/>
            </a:br>
            <a:r>
              <a:rPr lang="sv-SE" dirty="0"/>
              <a:t>23 januari 2017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Janne Sandahl</a:t>
            </a:r>
          </a:p>
          <a:p>
            <a:r>
              <a:rPr lang="sv-SE" dirty="0"/>
              <a:t>Lisa Lagerén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6DD2C9-2EF3-4C85-9128-2EF29CED226F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0060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Sällanköpsvaruhandelns utveckling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80657" y="1251534"/>
            <a:ext cx="2956319" cy="4114800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/>
              <a:t>Sällanköpsvaruhandeln omsätter idag (2015)  377 Mkr (5 % av länets totala omsättning)</a:t>
            </a:r>
          </a:p>
          <a:p>
            <a:pPr marL="0" indent="0">
              <a:buNone/>
            </a:pPr>
            <a:r>
              <a:rPr lang="sv-SE" sz="1900" dirty="0"/>
              <a:t>Sällanköpsvaruhandeln är stabil, men något fallande. </a:t>
            </a:r>
          </a:p>
          <a:p>
            <a:pPr marL="0" indent="0">
              <a:buNone/>
            </a:pPr>
            <a:r>
              <a:rPr lang="sv-SE" sz="1900" dirty="0"/>
              <a:t>Index pendlar mellan 60 och 70 </a:t>
            </a:r>
            <a:r>
              <a:rPr lang="mr-IN" sz="1900" dirty="0"/>
              <a:t>–</a:t>
            </a:r>
            <a:r>
              <a:rPr lang="sv-SE" sz="1900" dirty="0"/>
              <a:t> vilket ändå är bra för en så pass liten ort som Ljusdal.</a:t>
            </a:r>
          </a:p>
          <a:p>
            <a:pPr marL="0" indent="0">
              <a:buNone/>
            </a:pPr>
            <a:r>
              <a:rPr lang="sv-SE" sz="1900" dirty="0"/>
              <a:t>Sundsvall, Gävle, Bollnäs och Hudiksvall är större och starkare.</a:t>
            </a:r>
          </a:p>
          <a:p>
            <a:pPr marL="0" indent="0">
              <a:buNone/>
            </a:pPr>
            <a:r>
              <a:rPr lang="sv-SE" sz="1900" dirty="0"/>
              <a:t>Utflöde på 220 Mkr. Kan man göra något åt det? Eller ska det betraktas som ”normalt”?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10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804" y="1864432"/>
            <a:ext cx="5295145" cy="324000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3988573" y="5536096"/>
            <a:ext cx="4284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Calibri" pitchFamily="34" charset="0"/>
                <a:cs typeface="+mn-cs"/>
              </a:rPr>
              <a:t>Varför går det så bra i Ljusdal?</a:t>
            </a:r>
          </a:p>
        </p:txBody>
      </p:sp>
    </p:spTree>
    <p:extLst>
      <p:ext uri="{BB962C8B-B14F-4D97-AF65-F5344CB8AC3E}">
        <p14:creationId xmlns:p14="http://schemas.microsoft.com/office/powerpoint/2010/main" val="1489102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Besökarenkät december 2017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1164" y="1380919"/>
            <a:ext cx="3920151" cy="4114800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Snittålder 54 år </a:t>
            </a:r>
            <a:br>
              <a:rPr lang="sv-SE" dirty="0"/>
            </a:br>
            <a:r>
              <a:rPr lang="sv-SE" dirty="0"/>
              <a:t>(sommaren 2016 43 år)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Normal fördelning mellan män och kvinnor, kanske med något fler kvinnor än normalt i decemberundersökningen.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Bilkundsandel 84 % </a:t>
            </a:r>
            <a:br>
              <a:rPr lang="sv-SE" dirty="0"/>
            </a:br>
            <a:r>
              <a:rPr lang="sv-SE" dirty="0"/>
              <a:t>(sommaren 2016 72 %)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44 % åkte till Ljusdal för att handla sällanköpsvaror, 37 % för att handla livs (flera svar möjliga).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Fördelningen var i stort sett densamma mellan boende i Ljusdal kommun (40 % av de intervjuade) och övriga.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11</a:t>
            </a:fld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3"/>
          <a:srcRect t="59798"/>
          <a:stretch/>
        </p:blipFill>
        <p:spPr>
          <a:xfrm>
            <a:off x="4736512" y="3058121"/>
            <a:ext cx="4163929" cy="1963199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 rotWithShape="1">
          <a:blip r:embed="rId3"/>
          <a:srcRect b="60596"/>
          <a:stretch/>
        </p:blipFill>
        <p:spPr>
          <a:xfrm>
            <a:off x="4761409" y="1051408"/>
            <a:ext cx="4163929" cy="1924239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8012317" y="6047715"/>
            <a:ext cx="606582" cy="597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195" y="5036551"/>
            <a:ext cx="4244009" cy="14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9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7" y="609600"/>
            <a:ext cx="7539979" cy="5654984"/>
          </a:xfr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3578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582613"/>
            <a:ext cx="8099425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ect 4"/>
          <p:cNvSpPr txBox="1"/>
          <p:nvPr/>
        </p:nvSpPr>
        <p:spPr>
          <a:xfrm>
            <a:off x="1669542" y="2276373"/>
            <a:ext cx="5950585" cy="3414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ct val="100000"/>
              </a:lnSpc>
            </a:pPr>
            <a:r>
              <a:rPr sz="4600" b="1" spc="-10" dirty="0">
                <a:solidFill>
                  <a:srgbClr val="F1F1F1"/>
                </a:solidFill>
                <a:latin typeface="Calibri"/>
                <a:cs typeface="Calibri"/>
              </a:rPr>
              <a:t>DE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N</a:t>
            </a:r>
            <a:r>
              <a:rPr sz="4600" b="1" spc="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GO</a:t>
            </a:r>
            <a:r>
              <a:rPr sz="4600" b="1" spc="-114" dirty="0">
                <a:solidFill>
                  <a:srgbClr val="F1F1F1"/>
                </a:solidFill>
                <a:latin typeface="Calibri"/>
                <a:cs typeface="Calibri"/>
              </a:rPr>
              <a:t>D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A </a:t>
            </a:r>
            <a:r>
              <a:rPr sz="4600" b="1" spc="-55" dirty="0">
                <a:solidFill>
                  <a:srgbClr val="F1F1F1"/>
                </a:solidFill>
                <a:latin typeface="Calibri"/>
                <a:cs typeface="Calibri"/>
              </a:rPr>
              <a:t>S</a:t>
            </a:r>
            <a:r>
              <a:rPr sz="4600" b="1" spc="-360" dirty="0">
                <a:solidFill>
                  <a:srgbClr val="F1F1F1"/>
                </a:solidFill>
                <a:latin typeface="Calibri"/>
                <a:cs typeface="Calibri"/>
              </a:rPr>
              <a:t>T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ADE</a:t>
            </a:r>
            <a:r>
              <a:rPr sz="4600" b="1" spc="-20" dirty="0">
                <a:solidFill>
                  <a:srgbClr val="F1F1F1"/>
                </a:solidFill>
                <a:latin typeface="Calibri"/>
                <a:cs typeface="Calibri"/>
              </a:rPr>
              <a:t>N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:</a:t>
            </a:r>
            <a:endParaRPr sz="4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800">
              <a:latin typeface="Times New Roman"/>
              <a:cs typeface="Times New Roman"/>
            </a:endParaRPr>
          </a:p>
          <a:p>
            <a:pPr marL="12700" marR="5080" indent="1905" algn="ctr">
              <a:lnSpc>
                <a:spcPct val="100000"/>
              </a:lnSpc>
            </a:pPr>
            <a:r>
              <a:rPr sz="4600" b="1" spc="-15" dirty="0">
                <a:solidFill>
                  <a:srgbClr val="F1F1F1"/>
                </a:solidFill>
                <a:latin typeface="Calibri"/>
                <a:cs typeface="Calibri"/>
              </a:rPr>
              <a:t>D</a:t>
            </a:r>
            <a:r>
              <a:rPr sz="4600" b="1" spc="-40" dirty="0">
                <a:solidFill>
                  <a:srgbClr val="F1F1F1"/>
                </a:solidFill>
                <a:latin typeface="Calibri"/>
                <a:cs typeface="Calibri"/>
              </a:rPr>
              <a:t>e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t</a:t>
            </a:r>
            <a:r>
              <a:rPr sz="4600" b="1" spc="1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är i</a:t>
            </a:r>
            <a:r>
              <a:rPr sz="4600" b="1" spc="-45" dirty="0">
                <a:solidFill>
                  <a:srgbClr val="F1F1F1"/>
                </a:solidFill>
                <a:latin typeface="Calibri"/>
                <a:cs typeface="Calibri"/>
              </a:rPr>
              <a:t>n</a:t>
            </a:r>
            <a:r>
              <a:rPr sz="4600" b="1" spc="-65" dirty="0">
                <a:solidFill>
                  <a:srgbClr val="F1F1F1"/>
                </a:solidFill>
                <a:latin typeface="Calibri"/>
                <a:cs typeface="Calibri"/>
              </a:rPr>
              <a:t>t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e p</a:t>
            </a:r>
            <a:r>
              <a:rPr sz="4600" b="1" spc="-70" dirty="0">
                <a:solidFill>
                  <a:srgbClr val="F1F1F1"/>
                </a:solidFill>
                <a:latin typeface="Calibri"/>
                <a:cs typeface="Calibri"/>
              </a:rPr>
              <a:t>r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oblemfr</a:t>
            </a:r>
            <a:r>
              <a:rPr sz="4600" b="1" spc="-35" dirty="0">
                <a:solidFill>
                  <a:srgbClr val="F1F1F1"/>
                </a:solidFill>
                <a:latin typeface="Calibri"/>
                <a:cs typeface="Calibri"/>
              </a:rPr>
              <a:t>i</a:t>
            </a:r>
            <a:r>
              <a:rPr sz="4600" b="1" spc="-50" dirty="0">
                <a:solidFill>
                  <a:srgbClr val="F1F1F1"/>
                </a:solidFill>
                <a:latin typeface="Calibri"/>
                <a:cs typeface="Calibri"/>
              </a:rPr>
              <a:t>t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t </a:t>
            </a:r>
            <a:r>
              <a:rPr sz="4600" b="1" spc="-10" dirty="0">
                <a:solidFill>
                  <a:srgbClr val="F1F1F1"/>
                </a:solidFill>
                <a:latin typeface="Calibri"/>
                <a:cs typeface="Calibri"/>
              </a:rPr>
              <a:t>V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i</a:t>
            </a:r>
            <a:r>
              <a:rPr sz="4600" b="1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har</a:t>
            </a:r>
            <a:r>
              <a:rPr sz="4600" b="1" spc="-10" dirty="0">
                <a:solidFill>
                  <a:srgbClr val="F1F1F1"/>
                </a:solidFill>
                <a:latin typeface="Calibri"/>
                <a:cs typeface="Calibri"/>
              </a:rPr>
              <a:t> e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n</a:t>
            </a:r>
            <a:r>
              <a:rPr sz="4600" b="1" spc="-1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4600" b="1" spc="-140" dirty="0">
                <a:solidFill>
                  <a:srgbClr val="F1F1F1"/>
                </a:solidFill>
                <a:latin typeface="Calibri"/>
                <a:cs typeface="Calibri"/>
              </a:rPr>
              <a:t>k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o</a:t>
            </a:r>
            <a:r>
              <a:rPr sz="4600" b="1" spc="-30" dirty="0">
                <a:solidFill>
                  <a:srgbClr val="F1F1F1"/>
                </a:solidFill>
                <a:latin typeface="Calibri"/>
                <a:cs typeface="Calibri"/>
              </a:rPr>
              <a:t>n</a:t>
            </a:r>
            <a:r>
              <a:rPr sz="4600" b="1" spc="-10" dirty="0">
                <a:solidFill>
                  <a:srgbClr val="F1F1F1"/>
                </a:solidFill>
                <a:latin typeface="Calibri"/>
                <a:cs typeface="Calibri"/>
              </a:rPr>
              <a:t>fli</a:t>
            </a:r>
            <a:r>
              <a:rPr sz="4600" b="1" spc="-30" dirty="0">
                <a:solidFill>
                  <a:srgbClr val="F1F1F1"/>
                </a:solidFill>
                <a:latin typeface="Calibri"/>
                <a:cs typeface="Calibri"/>
              </a:rPr>
              <a:t>k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t</a:t>
            </a:r>
            <a:r>
              <a:rPr sz="4600" b="1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4600" b="1" spc="-10" dirty="0">
                <a:solidFill>
                  <a:srgbClr val="F1F1F1"/>
                </a:solidFill>
                <a:latin typeface="Calibri"/>
                <a:cs typeface="Calibri"/>
              </a:rPr>
              <a:t>mellan visio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n</a:t>
            </a:r>
            <a:r>
              <a:rPr sz="4600" b="1" spc="1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och</a:t>
            </a:r>
            <a:r>
              <a:rPr sz="4600" b="1" spc="-1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4600" b="1" spc="-70" dirty="0">
                <a:solidFill>
                  <a:srgbClr val="F1F1F1"/>
                </a:solidFill>
                <a:latin typeface="Calibri"/>
                <a:cs typeface="Calibri"/>
              </a:rPr>
              <a:t>v</a:t>
            </a:r>
            <a:r>
              <a:rPr sz="4600" b="1" spc="-10" dirty="0">
                <a:solidFill>
                  <a:srgbClr val="F1F1F1"/>
                </a:solidFill>
                <a:latin typeface="Calibri"/>
                <a:cs typeface="Calibri"/>
              </a:rPr>
              <a:t>erkligh</a:t>
            </a:r>
            <a:r>
              <a:rPr sz="4600" b="1" spc="-20" dirty="0">
                <a:solidFill>
                  <a:srgbClr val="F1F1F1"/>
                </a:solidFill>
                <a:latin typeface="Calibri"/>
                <a:cs typeface="Calibri"/>
              </a:rPr>
              <a:t>e</a:t>
            </a:r>
            <a:r>
              <a:rPr sz="4600" b="1" spc="-5" dirty="0">
                <a:solidFill>
                  <a:srgbClr val="F1F1F1"/>
                </a:solidFill>
                <a:latin typeface="Calibri"/>
                <a:cs typeface="Calibri"/>
              </a:rPr>
              <a:t>t</a:t>
            </a:r>
            <a:endParaRPr sz="4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06780" algn="l"/>
              </a:tabLst>
            </a:pP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504935" y="6464985"/>
            <a:ext cx="1028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2870">
              <a:lnSpc>
                <a:spcPct val="100000"/>
              </a:lnSpc>
            </a:pPr>
            <a:fld id="{81D60167-4931-47E6-BA6A-407CBD079E47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6511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815" y="5245416"/>
            <a:ext cx="1259185" cy="134095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E-handel i Sverige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296333" y="1447800"/>
            <a:ext cx="3867955" cy="51007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v-SE" sz="2400" dirty="0"/>
              <a:t>E-handeln omsatte år 2015 över</a:t>
            </a:r>
            <a:br>
              <a:rPr lang="sv-SE" sz="2400" dirty="0"/>
            </a:br>
            <a:r>
              <a:rPr lang="sv-SE" sz="2400" dirty="0"/>
              <a:t>50 miljarder enligt HUI och </a:t>
            </a:r>
            <a:br>
              <a:rPr lang="sv-SE" sz="2400" dirty="0"/>
            </a:br>
            <a:r>
              <a:rPr lang="sv-SE" sz="2400" dirty="0"/>
              <a:t>Postnord. Det innebär att om </a:t>
            </a:r>
            <a:br>
              <a:rPr lang="sv-SE" sz="2400" dirty="0"/>
            </a:br>
            <a:r>
              <a:rPr lang="sv-SE" sz="2400" dirty="0"/>
              <a:t>e-handeln var en kommun skulle den vara näst störst i Sverige, efter Stockholm.</a:t>
            </a:r>
          </a:p>
          <a:p>
            <a:pPr marL="0" indent="0">
              <a:lnSpc>
                <a:spcPct val="120000"/>
              </a:lnSpc>
              <a:buNone/>
            </a:pPr>
            <a:endParaRPr lang="sv-SE" sz="2400" dirty="0"/>
          </a:p>
          <a:p>
            <a:pPr marL="0" indent="0">
              <a:lnSpc>
                <a:spcPct val="120000"/>
              </a:lnSpc>
              <a:buNone/>
            </a:pPr>
            <a:r>
              <a:rPr lang="sv-SE" sz="2400" dirty="0"/>
              <a:t>Tillväxttakten är hög, år 2015 ökade e-handelns omsättning med 19 %.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v-SE" sz="2400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v-SE" sz="2400" dirty="0"/>
              <a:t>Största branscher är                 hemelektronik (11 miljarder),              kläder och skor (8,4 miljarder) och böcker/media (3,6 miljarder). </a:t>
            </a:r>
          </a:p>
          <a:p>
            <a:pPr marL="0" indent="0">
              <a:lnSpc>
                <a:spcPct val="120000"/>
              </a:lnSpc>
              <a:buNone/>
            </a:pPr>
            <a:endParaRPr lang="sv-SE" sz="2400" dirty="0"/>
          </a:p>
          <a:p>
            <a:pPr marL="0" indent="0">
              <a:lnSpc>
                <a:spcPct val="120000"/>
              </a:lnSpc>
              <a:buNone/>
            </a:pPr>
            <a:r>
              <a:rPr lang="sv-SE" sz="2400" dirty="0"/>
              <a:t>E-handel genom butik?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86546E5E-4CBD-4A75-A2D2-F86AC761961F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88" y="1806878"/>
            <a:ext cx="4889611" cy="347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067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v-SE" b="1" dirty="0">
                <a:solidFill>
                  <a:schemeClr val="tx1"/>
                </a:solidFill>
              </a:rPr>
              <a:t>Regional marknadsanalys </a:t>
            </a:r>
            <a:br>
              <a:rPr lang="sv-SE" b="1" dirty="0">
                <a:solidFill>
                  <a:schemeClr val="tx1"/>
                </a:solidFill>
              </a:rPr>
            </a:br>
            <a:r>
              <a:rPr lang="sv-SE" b="1" dirty="0">
                <a:solidFill>
                  <a:schemeClr val="tx1"/>
                </a:solidFill>
              </a:rPr>
              <a:t>för att visa ramarna</a:t>
            </a:r>
          </a:p>
        </p:txBody>
      </p:sp>
      <p:sp>
        <p:nvSpPr>
          <p:cNvPr id="18435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916832"/>
            <a:ext cx="840105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sv-SE" sz="2000" dirty="0"/>
              <a:t>Demografi (boende, arbetande, turister)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sv-SE" sz="2000" dirty="0"/>
              <a:t>Infrastruktur (vägar och kollektivt)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sv-SE" sz="2000" dirty="0"/>
              <a:t>Konkurrens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sv-SE" sz="2000" dirty="0"/>
              <a:t>Stödjande verksamheter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sv-SE" sz="2000" dirty="0"/>
              <a:t>Konsumtion per capita</a:t>
            </a:r>
          </a:p>
          <a:p>
            <a:pPr marL="514350" indent="-514350" eaLnBrk="1" hangingPunct="1">
              <a:lnSpc>
                <a:spcPct val="150000"/>
              </a:lnSpc>
              <a:buFontTx/>
              <a:buNone/>
            </a:pPr>
            <a:r>
              <a:rPr lang="sv-SE" sz="2000" dirty="0"/>
              <a:t>Ger  </a:t>
            </a:r>
          </a:p>
          <a:p>
            <a:pPr marL="514350" indent="-514350" eaLnBrk="1" hangingPunct="1">
              <a:lnSpc>
                <a:spcPct val="150000"/>
              </a:lnSpc>
              <a:buFontTx/>
              <a:buAutoNum type="arabicPeriod" startAt="6"/>
            </a:pPr>
            <a:r>
              <a:rPr lang="sv-SE" sz="2000" dirty="0"/>
              <a:t>Framtida efterfrågan</a:t>
            </a:r>
          </a:p>
          <a:p>
            <a:pPr marL="514350" indent="-514350" eaLnBrk="1" hangingPunct="1">
              <a:lnSpc>
                <a:spcPct val="80000"/>
              </a:lnSpc>
            </a:pPr>
            <a:endParaRPr lang="sv-SE" sz="2000" dirty="0"/>
          </a:p>
          <a:p>
            <a:pPr marL="514350" indent="-514350" eaLnBrk="1" hangingPunct="1">
              <a:lnSpc>
                <a:spcPct val="80000"/>
              </a:lnSpc>
              <a:buFontTx/>
              <a:buNone/>
            </a:pPr>
            <a:r>
              <a:rPr lang="sv-SE" sz="2000" dirty="0"/>
              <a:t>Man kan/bör jobba med scenarier (centrum, externt </a:t>
            </a:r>
            <a:r>
              <a:rPr lang="sv-SE" sz="2000" dirty="0" err="1"/>
              <a:t>etc</a:t>
            </a:r>
            <a:r>
              <a:rPr lang="sv-SE" sz="2000" dirty="0"/>
              <a:t>)</a:t>
            </a:r>
          </a:p>
        </p:txBody>
      </p:sp>
      <p:sp>
        <p:nvSpPr>
          <p:cNvPr id="18436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</a:pPr>
            <a:endParaRPr lang="sv-SE" sz="1800" dirty="0"/>
          </a:p>
          <a:p>
            <a:pPr marL="0" indent="0" eaLnBrk="1" hangingPunct="1">
              <a:lnSpc>
                <a:spcPct val="80000"/>
              </a:lnSpc>
            </a:pPr>
            <a:endParaRPr lang="sv-SE" sz="18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424AC8-488E-40D3-95F7-44C8F26462D0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3959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Gravitationsmodeller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5516653" y="1197919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>
                <a:latin typeface="Calibri" panose="020F0502020204030204" pitchFamily="34" charset="0"/>
              </a:rPr>
              <a:t>Reilly´s</a:t>
            </a:r>
            <a:r>
              <a:rPr lang="sv-SE" b="1" dirty="0">
                <a:latin typeface="Calibri" panose="020F0502020204030204" pitchFamily="34" charset="0"/>
              </a:rPr>
              <a:t> </a:t>
            </a:r>
            <a:r>
              <a:rPr lang="sv-SE" b="1" dirty="0" err="1">
                <a:latin typeface="Calibri" panose="020F0502020204030204" pitchFamily="34" charset="0"/>
              </a:rPr>
              <a:t>law</a:t>
            </a:r>
            <a:r>
              <a:rPr lang="sv-SE" b="1" dirty="0">
                <a:latin typeface="Calibri" panose="020F0502020204030204" pitchFamily="34" charset="0"/>
              </a:rPr>
              <a:t> (1931) 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551939" y="1197919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>
                <a:latin typeface="Calibri" panose="020F0502020204030204" pitchFamily="34" charset="0"/>
              </a:rPr>
              <a:t>Huff´s</a:t>
            </a:r>
            <a:r>
              <a:rPr lang="sv-SE" b="1" dirty="0">
                <a:latin typeface="Calibri" panose="020F0502020204030204" pitchFamily="34" charset="0"/>
              </a:rPr>
              <a:t> </a:t>
            </a:r>
            <a:r>
              <a:rPr lang="sv-SE" b="1" dirty="0" err="1">
                <a:latin typeface="Calibri" panose="020F0502020204030204" pitchFamily="34" charset="0"/>
              </a:rPr>
              <a:t>law</a:t>
            </a:r>
            <a:r>
              <a:rPr lang="sv-SE" b="1" dirty="0">
                <a:latin typeface="Calibri" panose="020F0502020204030204" pitchFamily="34" charset="0"/>
              </a:rPr>
              <a:t> (1963) 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16</a:t>
            </a:fld>
            <a:endParaRPr lang="sv-S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0" y="2262783"/>
            <a:ext cx="41878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6" y="2271514"/>
            <a:ext cx="411480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7573824" y="5560292"/>
            <a:ext cx="1013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latin typeface="Calibri" panose="020F0502020204030204" pitchFamily="34" charset="0"/>
              </a:rPr>
              <a:t>TYSK</a:t>
            </a: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3916216" y="6416958"/>
            <a:ext cx="2889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4081316" y="5350158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5814866" y="4892958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6" name="Freeform 7"/>
          <p:cNvSpPr>
            <a:spLocks/>
          </p:cNvSpPr>
          <p:nvPr/>
        </p:nvSpPr>
        <p:spPr bwMode="auto">
          <a:xfrm>
            <a:off x="4081316" y="5469221"/>
            <a:ext cx="1238250" cy="914400"/>
          </a:xfrm>
          <a:custGeom>
            <a:avLst/>
            <a:gdLst>
              <a:gd name="T0" fmla="*/ 0 w 720"/>
              <a:gd name="T1" fmla="*/ 0 h 576"/>
              <a:gd name="T2" fmla="*/ 240 w 720"/>
              <a:gd name="T3" fmla="*/ 432 h 576"/>
              <a:gd name="T4" fmla="*/ 720 w 720"/>
              <a:gd name="T5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0" h="576">
                <a:moveTo>
                  <a:pt x="0" y="0"/>
                </a:moveTo>
                <a:cubicBezTo>
                  <a:pt x="60" y="168"/>
                  <a:pt x="120" y="336"/>
                  <a:pt x="240" y="432"/>
                </a:cubicBezTo>
                <a:cubicBezTo>
                  <a:pt x="360" y="528"/>
                  <a:pt x="640" y="560"/>
                  <a:pt x="720" y="576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" name="Freeform 8"/>
          <p:cNvSpPr>
            <a:spLocks/>
          </p:cNvSpPr>
          <p:nvPr/>
        </p:nvSpPr>
        <p:spPr bwMode="auto">
          <a:xfrm>
            <a:off x="3916216" y="4921533"/>
            <a:ext cx="1816100" cy="1460500"/>
          </a:xfrm>
          <a:custGeom>
            <a:avLst/>
            <a:gdLst>
              <a:gd name="T0" fmla="*/ 1056 w 1056"/>
              <a:gd name="T1" fmla="*/ 0 h 920"/>
              <a:gd name="T2" fmla="*/ 1008 w 1056"/>
              <a:gd name="T3" fmla="*/ 336 h 920"/>
              <a:gd name="T4" fmla="*/ 912 w 1056"/>
              <a:gd name="T5" fmla="*/ 576 h 920"/>
              <a:gd name="T6" fmla="*/ 768 w 1056"/>
              <a:gd name="T7" fmla="*/ 720 h 920"/>
              <a:gd name="T8" fmla="*/ 528 w 1056"/>
              <a:gd name="T9" fmla="*/ 864 h 920"/>
              <a:gd name="T10" fmla="*/ 240 w 1056"/>
              <a:gd name="T11" fmla="*/ 912 h 920"/>
              <a:gd name="T12" fmla="*/ 0 w 1056"/>
              <a:gd name="T13" fmla="*/ 912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6" h="920">
                <a:moveTo>
                  <a:pt x="1056" y="0"/>
                </a:moveTo>
                <a:cubicBezTo>
                  <a:pt x="1044" y="120"/>
                  <a:pt x="1032" y="240"/>
                  <a:pt x="1008" y="336"/>
                </a:cubicBezTo>
                <a:cubicBezTo>
                  <a:pt x="984" y="432"/>
                  <a:pt x="952" y="512"/>
                  <a:pt x="912" y="576"/>
                </a:cubicBezTo>
                <a:cubicBezTo>
                  <a:pt x="872" y="640"/>
                  <a:pt x="832" y="672"/>
                  <a:pt x="768" y="720"/>
                </a:cubicBezTo>
                <a:cubicBezTo>
                  <a:pt x="704" y="768"/>
                  <a:pt x="616" y="832"/>
                  <a:pt x="528" y="864"/>
                </a:cubicBezTo>
                <a:cubicBezTo>
                  <a:pt x="440" y="896"/>
                  <a:pt x="328" y="904"/>
                  <a:pt x="240" y="912"/>
                </a:cubicBezTo>
                <a:cubicBezTo>
                  <a:pt x="152" y="920"/>
                  <a:pt x="40" y="912"/>
                  <a:pt x="0" y="912"/>
                </a:cubicBezTo>
              </a:path>
            </a:pathLst>
          </a:custGeom>
          <a:noFill/>
          <a:ln w="38100" cmpd="sng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4715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5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v-SE"/>
              <a:t>Var bor folk?</a:t>
            </a:r>
          </a:p>
        </p:txBody>
      </p:sp>
      <p:sp>
        <p:nvSpPr>
          <p:cNvPr id="5652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85800" y="2082795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sv-SE" sz="2800" dirty="0"/>
              <a:t>60 % bor hemma</a:t>
            </a:r>
          </a:p>
          <a:p>
            <a:pPr marL="0" indent="0">
              <a:buNone/>
              <a:defRPr/>
            </a:pPr>
            <a:r>
              <a:rPr lang="sv-SE" sz="2800" dirty="0"/>
              <a:t>10 % bor på jobbet</a:t>
            </a:r>
          </a:p>
          <a:p>
            <a:pPr marL="0" indent="0">
              <a:buNone/>
              <a:defRPr/>
            </a:pPr>
            <a:r>
              <a:rPr lang="sv-SE" sz="2800" dirty="0"/>
              <a:t>30 % bor på vägen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8715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5576" y="644779"/>
            <a:ext cx="809284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sz="3200" b="1" dirty="0">
                <a:latin typeface="Calibri" pitchFamily="34" charset="0"/>
                <a:ea typeface="+mn-ea"/>
                <a:cs typeface="+mn-cs"/>
              </a:rPr>
              <a:t>Finslipning</a:t>
            </a:r>
            <a:r>
              <a:rPr sz="2800" spc="-20" dirty="0"/>
              <a:t> </a:t>
            </a:r>
            <a:r>
              <a:rPr sz="3200" b="1" dirty="0">
                <a:latin typeface="Calibri" pitchFamily="34" charset="0"/>
                <a:ea typeface="+mn-ea"/>
                <a:cs typeface="+mn-cs"/>
              </a:rPr>
              <a:t>av resultatet</a:t>
            </a:r>
          </a:p>
        </p:txBody>
      </p:sp>
      <p:sp>
        <p:nvSpPr>
          <p:cNvPr id="12" name="Platshållare för innehåll 2"/>
          <p:cNvSpPr>
            <a:spLocks noGrp="1"/>
          </p:cNvSpPr>
          <p:nvPr>
            <p:ph idx="4294967295"/>
          </p:nvPr>
        </p:nvSpPr>
        <p:spPr>
          <a:xfrm>
            <a:off x="694278" y="1226084"/>
            <a:ext cx="7916322" cy="14917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400" dirty="0"/>
              <a:t>Handlar välbärgade människor mer än fattigare?</a:t>
            </a:r>
          </a:p>
          <a:p>
            <a:pPr marL="0" indent="0">
              <a:buNone/>
            </a:pPr>
            <a:r>
              <a:rPr lang="sv-SE" sz="2400" dirty="0"/>
              <a:t>Diagrammen nedan visar förhållandet mellan köpkraft och faktisk konsumtion för postnummerområden i Stockholm, där varje blå punkt representerar ett område. Om sambandet är linjärt är punkterna tydligt samlade runt den gröna linjen. </a:t>
            </a:r>
          </a:p>
        </p:txBody>
      </p:sp>
      <p:grpSp>
        <p:nvGrpSpPr>
          <p:cNvPr id="11" name="Grupp 10"/>
          <p:cNvGrpSpPr/>
          <p:nvPr/>
        </p:nvGrpSpPr>
        <p:grpSpPr>
          <a:xfrm>
            <a:off x="28949" y="3447142"/>
            <a:ext cx="9086100" cy="2664000"/>
            <a:chOff x="0" y="2949201"/>
            <a:chExt cx="9086100" cy="2664000"/>
          </a:xfrm>
        </p:grpSpPr>
        <p:grpSp>
          <p:nvGrpSpPr>
            <p:cNvPr id="5" name="Grupp 4"/>
            <p:cNvGrpSpPr/>
            <p:nvPr/>
          </p:nvGrpSpPr>
          <p:grpSpPr>
            <a:xfrm>
              <a:off x="0" y="2949201"/>
              <a:ext cx="9086100" cy="2664000"/>
              <a:chOff x="272361" y="3243600"/>
              <a:chExt cx="9086100" cy="2664000"/>
            </a:xfrm>
          </p:grpSpPr>
          <p:grpSp>
            <p:nvGrpSpPr>
              <p:cNvPr id="4" name="Grupp 3"/>
              <p:cNvGrpSpPr/>
              <p:nvPr/>
            </p:nvGrpSpPr>
            <p:grpSpPr>
              <a:xfrm>
                <a:off x="272361" y="3243600"/>
                <a:ext cx="9086100" cy="2664000"/>
                <a:chOff x="272361" y="3243600"/>
                <a:chExt cx="9086100" cy="2664000"/>
              </a:xfrm>
            </p:grpSpPr>
            <p:sp>
              <p:nvSpPr>
                <p:cNvPr id="2" name="object 2"/>
                <p:cNvSpPr>
                  <a:spLocks noChangeAspect="1"/>
                </p:cNvSpPr>
                <p:nvPr/>
              </p:nvSpPr>
              <p:spPr>
                <a:xfrm>
                  <a:off x="3331140" y="3243600"/>
                  <a:ext cx="2969397" cy="2664000"/>
                </a:xfrm>
                <a:prstGeom prst="rect">
                  <a:avLst/>
                </a:prstGeom>
                <a:blipFill>
                  <a:blip r:embed="rId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" name="object 7"/>
                <p:cNvSpPr>
                  <a:spLocks noChangeAspect="1"/>
                </p:cNvSpPr>
                <p:nvPr/>
              </p:nvSpPr>
              <p:spPr>
                <a:xfrm>
                  <a:off x="6360874" y="3243600"/>
                  <a:ext cx="2997587" cy="2664000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10"/>
                <p:cNvSpPr>
                  <a:spLocks noChangeAspect="1"/>
                </p:cNvSpPr>
                <p:nvPr/>
              </p:nvSpPr>
              <p:spPr>
                <a:xfrm>
                  <a:off x="272361" y="3243600"/>
                  <a:ext cx="2998443" cy="2664000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8" name="object 8"/>
              <p:cNvSpPr/>
              <p:nvPr/>
            </p:nvSpPr>
            <p:spPr>
              <a:xfrm>
                <a:off x="5154746" y="4274477"/>
                <a:ext cx="10083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08379">
                    <a:moveTo>
                      <a:pt x="0" y="0"/>
                    </a:moveTo>
                    <a:lnTo>
                      <a:pt x="1008126" y="0"/>
                    </a:lnTo>
                  </a:path>
                </a:pathLst>
              </a:custGeom>
              <a:ln w="19050">
                <a:solidFill>
                  <a:srgbClr val="9BBA5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" name="object 8"/>
            <p:cNvSpPr/>
            <p:nvPr/>
          </p:nvSpPr>
          <p:spPr>
            <a:xfrm>
              <a:off x="1832966" y="3980078"/>
              <a:ext cx="1008380" cy="0"/>
            </a:xfrm>
            <a:custGeom>
              <a:avLst/>
              <a:gdLst/>
              <a:ahLst/>
              <a:cxnLst/>
              <a:rect l="l" t="t" r="r" b="b"/>
              <a:pathLst>
                <a:path w="1008379">
                  <a:moveTo>
                    <a:pt x="0" y="0"/>
                  </a:moveTo>
                  <a:lnTo>
                    <a:pt x="1008126" y="0"/>
                  </a:lnTo>
                </a:path>
              </a:pathLst>
            </a:custGeom>
            <a:ln w="19050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Platshållare för sidfot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tabLst>
                <a:tab pos="906780" algn="l"/>
              </a:tabLst>
            </a:pP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2870">
              <a:lnSpc>
                <a:spcPct val="100000"/>
              </a:lnSpc>
            </a:pPr>
            <a:fld id="{81D60167-4931-47E6-BA6A-407CBD079E47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934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sv-SE" b="1" dirty="0">
                <a:solidFill>
                  <a:schemeClr val="tx1"/>
                </a:solidFill>
              </a:rPr>
              <a:t>Generell tillväxt i Ljusdal</a:t>
            </a:r>
            <a:endParaRPr lang="sv-SE" sz="2800" dirty="0"/>
          </a:p>
        </p:txBody>
      </p:sp>
      <p:sp>
        <p:nvSpPr>
          <p:cNvPr id="38707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702734" y="1482794"/>
            <a:ext cx="8071811" cy="4114800"/>
          </a:xfrm>
        </p:spPr>
        <p:txBody>
          <a:bodyPr/>
          <a:lstStyle/>
          <a:p>
            <a:pPr marL="0" indent="0" defTabSz="717550" eaLnBrk="1" hangingPunct="1">
              <a:lnSpc>
                <a:spcPct val="90000"/>
              </a:lnSpc>
              <a:buNone/>
              <a:tabLst>
                <a:tab pos="1435100" algn="l"/>
              </a:tabLst>
              <a:defRPr/>
            </a:pPr>
            <a:r>
              <a:rPr lang="sv-SE" sz="2400" dirty="0"/>
              <a:t>DV  	+ 0,5 % per år</a:t>
            </a:r>
          </a:p>
          <a:p>
            <a:pPr marL="0" indent="0" eaLnBrk="1" hangingPunct="1">
              <a:lnSpc>
                <a:spcPct val="90000"/>
              </a:lnSpc>
              <a:buNone/>
              <a:tabLst>
                <a:tab pos="1435100" algn="l"/>
              </a:tabLst>
              <a:defRPr/>
            </a:pPr>
            <a:r>
              <a:rPr lang="sv-SE" sz="2400" dirty="0"/>
              <a:t>SV 	+ 1 % per år</a:t>
            </a:r>
          </a:p>
          <a:p>
            <a:pPr marL="0" indent="0">
              <a:lnSpc>
                <a:spcPct val="90000"/>
              </a:lnSpc>
              <a:buNone/>
              <a:tabLst>
                <a:tab pos="1435100" algn="l"/>
              </a:tabLst>
              <a:defRPr/>
            </a:pPr>
            <a:r>
              <a:rPr lang="sv-SE" sz="2400" dirty="0"/>
              <a:t>Efter avdrag för e-handel</a:t>
            </a:r>
          </a:p>
          <a:p>
            <a:pPr marL="0" indent="0" eaLnBrk="1" hangingPunct="1">
              <a:lnSpc>
                <a:spcPct val="90000"/>
              </a:lnSpc>
              <a:buNone/>
              <a:tabLst>
                <a:tab pos="1435100" algn="l"/>
              </a:tabLst>
              <a:defRPr/>
            </a:pPr>
            <a:r>
              <a:rPr lang="sv-SE" sz="2400" dirty="0"/>
              <a:t>Nöje, restaurang	+ 5 % per år</a:t>
            </a:r>
          </a:p>
          <a:p>
            <a:pPr marL="0" indent="0" eaLnBrk="1" hangingPunct="1">
              <a:lnSpc>
                <a:spcPct val="90000"/>
              </a:lnSpc>
              <a:buNone/>
              <a:tabLst>
                <a:tab pos="1435100" algn="l"/>
              </a:tabLst>
              <a:defRPr/>
            </a:pPr>
            <a:r>
              <a:rPr lang="sv-SE" sz="2400" dirty="0"/>
              <a:t>Antal invånare		i snitt 0,1 % per år fram till 2025</a:t>
            </a:r>
          </a:p>
          <a:p>
            <a:pPr marL="0" indent="0" eaLnBrk="1" hangingPunct="1">
              <a:lnSpc>
                <a:spcPct val="90000"/>
              </a:lnSpc>
              <a:buNone/>
              <a:tabLst>
                <a:tab pos="1435100" algn="l"/>
              </a:tabLst>
              <a:defRPr/>
            </a:pPr>
            <a:endParaRPr lang="sv-SE" sz="2400" dirty="0"/>
          </a:p>
          <a:p>
            <a:pPr marL="0" indent="0" eaLnBrk="1" hangingPunct="1">
              <a:lnSpc>
                <a:spcPct val="90000"/>
              </a:lnSpc>
              <a:buNone/>
              <a:tabLst>
                <a:tab pos="1435100" algn="l"/>
              </a:tabLst>
              <a:defRPr/>
            </a:pPr>
            <a:r>
              <a:rPr lang="sv-SE" sz="2400" dirty="0"/>
              <a:t>På tio år i fasta priser</a:t>
            </a:r>
          </a:p>
          <a:p>
            <a:pPr marL="0" indent="0">
              <a:lnSpc>
                <a:spcPct val="90000"/>
              </a:lnSpc>
              <a:buNone/>
              <a:tabLst>
                <a:tab pos="1435100" algn="l"/>
              </a:tabLst>
              <a:defRPr/>
            </a:pPr>
            <a:r>
              <a:rPr lang="sv-SE" sz="2400" dirty="0"/>
              <a:t>DV	+ 6 % eller 40 Mkr med bibehållen marknadsandel, 	samma om hela efterfrågan</a:t>
            </a:r>
          </a:p>
          <a:p>
            <a:pPr marL="0" indent="0">
              <a:lnSpc>
                <a:spcPct val="90000"/>
              </a:lnSpc>
              <a:buNone/>
              <a:tabLst>
                <a:tab pos="1435100" algn="l"/>
              </a:tabLst>
              <a:defRPr/>
            </a:pPr>
            <a:r>
              <a:rPr lang="sv-SE" sz="2400" dirty="0"/>
              <a:t>SV	+ 11 % eller 45 Mkr med bibehållen marknadsandel, 	70 Mkr om vi räknar på hela efterfrågan.</a:t>
            </a:r>
          </a:p>
          <a:p>
            <a:pPr marL="0" indent="0" eaLnBrk="1" hangingPunct="1">
              <a:lnSpc>
                <a:spcPct val="90000"/>
              </a:lnSpc>
              <a:buNone/>
              <a:tabLst>
                <a:tab pos="2217738" algn="l"/>
              </a:tabLst>
              <a:defRPr/>
            </a:pPr>
            <a:r>
              <a:rPr lang="sv-SE" sz="2400" dirty="0"/>
              <a:t>Plus minskat utflöde? Minus ökad konkurrens?</a:t>
            </a:r>
          </a:p>
          <a:p>
            <a:pPr marL="0" indent="0" eaLnBrk="1" hangingPunct="1">
              <a:lnSpc>
                <a:spcPct val="90000"/>
              </a:lnSpc>
              <a:buNone/>
              <a:tabLst>
                <a:tab pos="2217738" algn="l"/>
              </a:tabLst>
              <a:defRPr/>
            </a:pPr>
            <a:r>
              <a:rPr lang="sv-SE" sz="2400" b="1" dirty="0"/>
              <a:t>Plus minus egna åtgärder!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424AC8-488E-40D3-95F7-44C8F26462D0}" type="slidenum">
              <a:rPr lang="sv-SE" smtClean="0"/>
              <a:pPr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2543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Vilka är vi?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799" y="1412776"/>
            <a:ext cx="7589067" cy="4525963"/>
          </a:xfrm>
        </p:spPr>
        <p:txBody>
          <a:bodyPr>
            <a:noAutofit/>
          </a:bodyPr>
          <a:lstStyle/>
          <a:p>
            <a:r>
              <a:rPr lang="sv-SE" sz="2000" b="1" dirty="0"/>
              <a:t>Lisa Lagerén</a:t>
            </a:r>
            <a:r>
              <a:rPr lang="sv-SE" sz="2000" dirty="0"/>
              <a:t> är civilingenjör från KTH. Hon har de senaste 15 åren arbetat med ett hundratal handels- och parkeringsutredningar av olika karaktär, framför allt inom segmentet efterfrågan och lönsamhet.</a:t>
            </a:r>
            <a:r>
              <a:rPr lang="sv-SE" sz="2000" b="1" dirty="0"/>
              <a:t> </a:t>
            </a:r>
          </a:p>
          <a:p>
            <a:r>
              <a:rPr lang="sv-SE" sz="2000" b="1" dirty="0"/>
              <a:t>Janne Sandahl</a:t>
            </a:r>
            <a:r>
              <a:rPr lang="sv-SE" sz="2000" dirty="0"/>
              <a:t> är civilingenjör och teknologie doktor från KTH. Han var under många år professor i trafikplanering och centrumfunktion vid KTH och IHH. Nu seniorkonsult vid JSC och forskningsledare vid KTH. </a:t>
            </a:r>
          </a:p>
          <a:p>
            <a:pPr marL="0" indent="0">
              <a:buNone/>
            </a:pPr>
            <a:r>
              <a:rPr lang="sv-SE" sz="2000" dirty="0"/>
              <a:t>Exempel på aktuella utredningar</a:t>
            </a:r>
          </a:p>
          <a:p>
            <a:pPr lvl="1"/>
            <a:r>
              <a:rPr lang="sv-SE" sz="2000" dirty="0"/>
              <a:t>Väsby Entré (en ny stadsdel och ett nytt stationsområde med </a:t>
            </a:r>
            <a:r>
              <a:rPr lang="sv-SE" sz="2000" dirty="0" err="1"/>
              <a:t>bl</a:t>
            </a:r>
            <a:r>
              <a:rPr lang="sv-SE" sz="2000" dirty="0"/>
              <a:t> a ca 5 000 p-platser för bil och cykel). </a:t>
            </a:r>
          </a:p>
          <a:p>
            <a:pPr lvl="1"/>
            <a:r>
              <a:rPr lang="sv-SE" sz="2000" dirty="0"/>
              <a:t>Kommunala handels- och parkeringsutredningar i Jönköping, Gällivare, Gävle, Falkenberg och i köpcentrum som Skärholmen C, Kista Galleria och Överby Centrum.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sv-SE" sz="24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sv-SE" sz="24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  <a:p>
            <a:endParaRPr lang="sv-SE" sz="2400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0570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97467" y="808533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sv-SE" dirty="0"/>
              <a:t>När skall man bli orolig/aktiv?</a:t>
            </a:r>
          </a:p>
        </p:txBody>
      </p:sp>
      <p:sp>
        <p:nvSpPr>
          <p:cNvPr id="5488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97467" y="1629208"/>
            <a:ext cx="7560733" cy="4137025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sv-SE" sz="2800" dirty="0"/>
              <a:t>När extern sällanköpsvaruhandel blir större än stadskärnans?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sv-SE" sz="2800" dirty="0"/>
              <a:t>När dagligvarubutiker tappar 20 % eller går ner under 20 Mkr/år?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sv-SE" sz="2800" dirty="0"/>
              <a:t>När nyckelbutiker hotas?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sv-SE" sz="2800" dirty="0"/>
              <a:t>När 20 % tas av annan kommun?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sv-SE" sz="2800" dirty="0"/>
              <a:t>När transportarbetet för inköp ökar med över 5 %?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sv-SE" sz="2800" dirty="0"/>
              <a:t>När…?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20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782" y="5095757"/>
            <a:ext cx="1259185" cy="134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0073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0507" y="1928815"/>
            <a:ext cx="7772400" cy="1470025"/>
          </a:xfrm>
        </p:spPr>
        <p:txBody>
          <a:bodyPr/>
          <a:lstStyle/>
          <a:p>
            <a:pPr eaLnBrk="1" hangingPunct="1"/>
            <a:r>
              <a:rPr dirty="0" err="1">
                <a:cs typeface="Arial" pitchFamily="34" charset="0"/>
              </a:rPr>
              <a:t>Kolla</a:t>
            </a:r>
            <a:r>
              <a:rPr dirty="0">
                <a:cs typeface="Arial" pitchFamily="34" charset="0"/>
              </a:rPr>
              <a:t> </a:t>
            </a:r>
            <a:r>
              <a:rPr dirty="0" err="1">
                <a:cs typeface="Arial" pitchFamily="34" charset="0"/>
              </a:rPr>
              <a:t>Läget</a:t>
            </a:r>
            <a:r>
              <a:rPr lang="sv-SE" dirty="0">
                <a:cs typeface="Arial" pitchFamily="34" charset="0"/>
              </a:rPr>
              <a:t> eller </a:t>
            </a:r>
            <a:r>
              <a:rPr lang="sv-SE" dirty="0" err="1">
                <a:cs typeface="Arial" pitchFamily="34" charset="0"/>
              </a:rPr>
              <a:t>Prime</a:t>
            </a:r>
            <a:r>
              <a:rPr lang="sv-SE" dirty="0">
                <a:cs typeface="Arial" pitchFamily="34" charset="0"/>
              </a:rPr>
              <a:t> Pitch</a:t>
            </a:r>
            <a:r>
              <a:rPr dirty="0">
                <a:cs typeface="Arial" pitchFamily="34" charset="0"/>
              </a:rPr>
              <a:t> </a:t>
            </a:r>
            <a:endParaRPr lang="en-US" dirty="0">
              <a:cs typeface="Arial" pitchFamily="34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070" y="3143252"/>
            <a:ext cx="7954962" cy="1020763"/>
          </a:xfrm>
        </p:spPr>
        <p:txBody>
          <a:bodyPr/>
          <a:lstStyle/>
          <a:p>
            <a:pPr eaLnBrk="1" hangingPunct="1">
              <a:defRPr/>
            </a:pPr>
            <a:r>
              <a:rPr lang="sv-SE" sz="2800" dirty="0">
                <a:cs typeface="Arial" pitchFamily="34" charset="0"/>
              </a:rPr>
              <a:t>E</a:t>
            </a:r>
            <a:r>
              <a:rPr sz="2800" dirty="0">
                <a:cs typeface="Arial" pitchFamily="34" charset="0"/>
              </a:rPr>
              <a:t>n modell för värdering av försäljningsmöjligheter för butiker m </a:t>
            </a:r>
            <a:r>
              <a:rPr sz="2800" dirty="0" err="1">
                <a:cs typeface="Arial" pitchFamily="34" charset="0"/>
              </a:rPr>
              <a:t>m</a:t>
            </a:r>
            <a:r>
              <a:rPr sz="2800" dirty="0">
                <a:cs typeface="Arial" pitchFamily="34" charset="0"/>
              </a:rPr>
              <a:t> på olika platser i centrum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6DD2C9-2EF3-4C85-9128-2EF29CED226F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2436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1" descr="binocul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1846265"/>
            <a:ext cx="29749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790575" y="896938"/>
            <a:ext cx="3162300" cy="685800"/>
          </a:xfrm>
        </p:spPr>
        <p:txBody>
          <a:bodyPr/>
          <a:lstStyle/>
          <a:p>
            <a:pPr eaLnBrk="1" hangingPunct="1"/>
            <a:r>
              <a:rPr dirty="0" err="1">
                <a:cs typeface="Arial" pitchFamily="34" charset="0"/>
              </a:rPr>
              <a:t>Uppbyggnad</a:t>
            </a:r>
            <a:endParaRPr dirty="0">
              <a:cs typeface="Arial" pitchFamily="34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37050" y="712788"/>
            <a:ext cx="4332288" cy="51181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sz="2400" b="1" dirty="0">
                <a:cs typeface="Times New Roman" pitchFamily="18" charset="0"/>
              </a:rPr>
              <a:t>6 </a:t>
            </a:r>
            <a:r>
              <a:rPr sz="2400" b="1" dirty="0" err="1">
                <a:cs typeface="Times New Roman" pitchFamily="18" charset="0"/>
              </a:rPr>
              <a:t>parametrar</a:t>
            </a:r>
            <a:r>
              <a:rPr sz="2400" b="1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sz="2400" dirty="0" err="1">
                <a:cs typeface="Times New Roman" pitchFamily="18" charset="0"/>
              </a:rPr>
              <a:t>Goda</a:t>
            </a:r>
            <a:r>
              <a:rPr sz="2400" dirty="0">
                <a:cs typeface="Times New Roman" pitchFamily="18" charset="0"/>
              </a:rPr>
              <a:t> </a:t>
            </a:r>
            <a:r>
              <a:rPr sz="2400" dirty="0" err="1">
                <a:cs typeface="Times New Roman" pitchFamily="18" charset="0"/>
              </a:rPr>
              <a:t>Grannar</a:t>
            </a:r>
            <a:endParaRPr sz="2400" dirty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sz="2400" dirty="0" err="1">
                <a:cs typeface="Times New Roman" pitchFamily="18" charset="0"/>
              </a:rPr>
              <a:t>Stråk</a:t>
            </a:r>
            <a:endParaRPr sz="2400" dirty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sz="2400" dirty="0" err="1">
                <a:cs typeface="Times New Roman" pitchFamily="18" charset="0"/>
              </a:rPr>
              <a:t>Miljö</a:t>
            </a:r>
            <a:endParaRPr sz="2400" dirty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sz="2400" dirty="0" err="1">
                <a:cs typeface="Times New Roman" pitchFamily="18" charset="0"/>
              </a:rPr>
              <a:t>Parkering</a:t>
            </a:r>
            <a:endParaRPr sz="2400" dirty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sz="2400" dirty="0" err="1">
                <a:cs typeface="Times New Roman" pitchFamily="18" charset="0"/>
              </a:rPr>
              <a:t>Kollektivtrafik</a:t>
            </a:r>
            <a:endParaRPr sz="2400" dirty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sz="2400" dirty="0" err="1">
                <a:cs typeface="Times New Roman" pitchFamily="18" charset="0"/>
              </a:rPr>
              <a:t>Konkurrens</a:t>
            </a:r>
            <a:r>
              <a:rPr sz="2400" dirty="0">
                <a:cs typeface="Times New Roman" pitchFamily="18" charset="0"/>
              </a:rPr>
              <a:t> </a:t>
            </a:r>
            <a:endParaRPr sz="2400" dirty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sz="2400" b="1" dirty="0">
                <a:cs typeface="Times New Roman" pitchFamily="18" charset="0"/>
              </a:rPr>
              <a:t>3 </a:t>
            </a:r>
            <a:r>
              <a:rPr sz="2400" b="1" dirty="0" err="1">
                <a:cs typeface="Times New Roman" pitchFamily="18" charset="0"/>
              </a:rPr>
              <a:t>ortsstorlekar</a:t>
            </a:r>
            <a:endParaRPr sz="2400" b="1" dirty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sz="2400" b="1" dirty="0" err="1"/>
              <a:t>Maxpoäng</a:t>
            </a:r>
            <a:r>
              <a:rPr sz="2400" b="1" dirty="0"/>
              <a:t>: 100 </a:t>
            </a:r>
            <a:br>
              <a:rPr sz="2400" b="1" dirty="0"/>
            </a:br>
            <a:r>
              <a:rPr lang="en-GB" sz="2400" dirty="0">
                <a:cs typeface="Times New Roman" pitchFamily="18" charset="0"/>
              </a:rPr>
              <a:t>(</a:t>
            </a:r>
            <a:r>
              <a:rPr lang="en-GB" sz="2400" dirty="0" err="1">
                <a:cs typeface="Times New Roman" pitchFamily="18" charset="0"/>
              </a:rPr>
              <a:t>reell</a:t>
            </a:r>
            <a:r>
              <a:rPr lang="en-GB" sz="2400" dirty="0">
                <a:cs typeface="Times New Roman" pitchFamily="18" charset="0"/>
              </a:rPr>
              <a:t> </a:t>
            </a:r>
            <a:r>
              <a:rPr lang="en-GB" sz="2400" dirty="0" err="1">
                <a:cs typeface="Times New Roman" pitchFamily="18" charset="0"/>
              </a:rPr>
              <a:t>maxpoäng</a:t>
            </a:r>
            <a:r>
              <a:rPr lang="en-GB" sz="2400" dirty="0">
                <a:cs typeface="Times New Roman" pitchFamily="18" charset="0"/>
              </a:rPr>
              <a:t> ca 70)</a:t>
            </a:r>
            <a:r>
              <a:rPr sz="2400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sz="2400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9880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492" y="533401"/>
            <a:ext cx="8229600" cy="1143000"/>
          </a:xfrm>
        </p:spPr>
        <p:txBody>
          <a:bodyPr/>
          <a:lstStyle/>
          <a:p>
            <a:pPr eaLnBrk="1" hangingPunct="1"/>
            <a:r>
              <a:rPr dirty="0" err="1">
                <a:cs typeface="Arial" pitchFamily="34" charset="0"/>
              </a:rPr>
              <a:t>Möjlig</a:t>
            </a:r>
            <a:r>
              <a:rPr dirty="0">
                <a:cs typeface="Arial" pitchFamily="34" charset="0"/>
              </a:rPr>
              <a:t> </a:t>
            </a:r>
            <a:r>
              <a:rPr dirty="0" err="1">
                <a:cs typeface="Arial" pitchFamily="34" charset="0"/>
              </a:rPr>
              <a:t>försäljning</a:t>
            </a:r>
            <a:endParaRPr dirty="0">
              <a:cs typeface="Arial" pitchFamily="34" charset="0"/>
            </a:endParaRPr>
          </a:p>
        </p:txBody>
      </p:sp>
      <p:sp>
        <p:nvSpPr>
          <p:cNvPr id="41987" name="Rectangle 10"/>
          <p:cNvSpPr>
            <a:spLocks noChangeArrowheads="1"/>
          </p:cNvSpPr>
          <p:nvPr/>
        </p:nvSpPr>
        <p:spPr bwMode="auto">
          <a:xfrm>
            <a:off x="46038" y="533401"/>
            <a:ext cx="91440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rgbClr val="FF0000"/>
                </a:solidFill>
                <a:latin typeface="+mj-lt"/>
                <a:cs typeface="Times New Roman" pitchFamily="18" charset="0"/>
              </a:rPr>
              <a:t> </a:t>
            </a:r>
            <a:endParaRPr lang="en-GB" sz="1000">
              <a:latin typeface="+mj-lt"/>
              <a:cs typeface="Times New Roman" pitchFamily="18" charset="0"/>
            </a:endParaRPr>
          </a:p>
          <a:p>
            <a:r>
              <a:rPr lang="en-GB" sz="1200">
                <a:solidFill>
                  <a:srgbClr val="FF0000"/>
                </a:solidFill>
                <a:latin typeface="+mj-lt"/>
                <a:cs typeface="Times New Roman" pitchFamily="18" charset="0"/>
              </a:rPr>
              <a:t> </a:t>
            </a:r>
            <a:endParaRPr lang="en-GB" sz="1000">
              <a:latin typeface="+mj-lt"/>
              <a:cs typeface="Times New Roman" pitchFamily="18" charset="0"/>
            </a:endParaRPr>
          </a:p>
          <a:p>
            <a:endParaRPr lang="en-GB" sz="2400">
              <a:latin typeface="+mj-lt"/>
            </a:endParaRPr>
          </a:p>
        </p:txBody>
      </p:sp>
      <p:sp>
        <p:nvSpPr>
          <p:cNvPr id="41988" name="Rectangle 20"/>
          <p:cNvSpPr>
            <a:spLocks noChangeArrowheads="1"/>
          </p:cNvSpPr>
          <p:nvPr/>
        </p:nvSpPr>
        <p:spPr bwMode="auto">
          <a:xfrm>
            <a:off x="46038" y="6326189"/>
            <a:ext cx="91440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sv-SE">
              <a:latin typeface="+mj-lt"/>
            </a:endParaRPr>
          </a:p>
        </p:txBody>
      </p:sp>
      <p:sp>
        <p:nvSpPr>
          <p:cNvPr id="41989" name="Rectangle 21"/>
          <p:cNvSpPr>
            <a:spLocks noChangeArrowheads="1"/>
          </p:cNvSpPr>
          <p:nvPr/>
        </p:nvSpPr>
        <p:spPr bwMode="auto">
          <a:xfrm>
            <a:off x="46038" y="1273175"/>
            <a:ext cx="9144000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rgbClr val="FF0000"/>
                </a:solidFill>
                <a:latin typeface="+mj-lt"/>
              </a:rPr>
              <a:t> </a:t>
            </a:r>
            <a:endParaRPr lang="en-GB" sz="1100">
              <a:latin typeface="+mj-lt"/>
            </a:endParaRPr>
          </a:p>
          <a:p>
            <a:r>
              <a:rPr lang="en-GB" sz="1200">
                <a:solidFill>
                  <a:srgbClr val="FF0000"/>
                </a:solidFill>
                <a:latin typeface="+mj-lt"/>
                <a:cs typeface="Times New Roman" pitchFamily="18" charset="0"/>
              </a:rPr>
              <a:t> </a:t>
            </a:r>
            <a:endParaRPr lang="en-GB" sz="1000">
              <a:latin typeface="+mj-lt"/>
              <a:cs typeface="Times New Roman" pitchFamily="18" charset="0"/>
            </a:endParaRPr>
          </a:p>
          <a:p>
            <a:r>
              <a:rPr lang="sv-SE" sz="2400">
                <a:solidFill>
                  <a:srgbClr val="FF0000"/>
                </a:solidFill>
                <a:latin typeface="+mj-lt"/>
                <a:cs typeface="Times New Roman" pitchFamily="18" charset="0"/>
              </a:rPr>
              <a:t/>
            </a:r>
            <a:br>
              <a:rPr lang="sv-SE" sz="2400">
                <a:solidFill>
                  <a:srgbClr val="FF0000"/>
                </a:solidFill>
                <a:latin typeface="+mj-lt"/>
                <a:cs typeface="Times New Roman" pitchFamily="18" charset="0"/>
              </a:rPr>
            </a:br>
            <a:endParaRPr lang="sv-SE" sz="2400">
              <a:latin typeface="+mj-lt"/>
            </a:endParaRP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8193D8-CA89-4DD2-83E8-D9872AAB1599}" type="slidenum">
              <a:rPr lang="sv-SE" smtClean="0"/>
              <a:pPr/>
              <a:t>23</a:t>
            </a:fld>
            <a:endParaRPr lang="sv-SE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2" y="1456796"/>
            <a:ext cx="4587875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690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434372" cy="50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5576" y="644779"/>
            <a:ext cx="809284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8" algn="l">
              <a:lnSpc>
                <a:spcPct val="100000"/>
              </a:lnSpc>
            </a:pPr>
            <a:r>
              <a:rPr lang="sv-SE" sz="3200" b="1" dirty="0">
                <a:latin typeface="Calibri" pitchFamily="34" charset="0"/>
                <a:ea typeface="+mn-ea"/>
                <a:cs typeface="Arial" pitchFamily="34" charset="0"/>
              </a:rPr>
              <a:t>Maxvärden</a:t>
            </a:r>
            <a:r>
              <a:rPr sz="3200" spc="-35" dirty="0"/>
              <a:t> </a:t>
            </a:r>
            <a:r>
              <a:rPr sz="3200" b="1" dirty="0">
                <a:latin typeface="Calibri" pitchFamily="34" charset="0"/>
                <a:ea typeface="+mn-ea"/>
                <a:cs typeface="Arial" pitchFamily="34" charset="0"/>
              </a:rPr>
              <a:t>olika parametrar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468876" y="6464985"/>
            <a:ext cx="20637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1373284" y="1774479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1373284" y="2362375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1373284" y="3134759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1373284" y="3623401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373284" y="3899999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373284" y="4584537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34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tabLst>
                <a:tab pos="906780" algn="l"/>
              </a:tabLst>
            </a:pPr>
            <a:endParaRPr lang="sv-SE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2870">
              <a:lnSpc>
                <a:spcPct val="100000"/>
              </a:lnSpc>
            </a:pPr>
            <a:fld id="{81D60167-4931-47E6-BA6A-407CBD079E47}" type="slidenum">
              <a:rPr lang="sv-SE" smtClean="0"/>
              <a:t>24</a:t>
            </a:fld>
            <a:endParaRPr lang="sv-SE" dirty="0"/>
          </a:p>
        </p:txBody>
      </p:sp>
      <p:sp>
        <p:nvSpPr>
          <p:cNvPr id="13" name="Ellips 12"/>
          <p:cNvSpPr/>
          <p:nvPr/>
        </p:nvSpPr>
        <p:spPr>
          <a:xfrm>
            <a:off x="1208698" y="3645507"/>
            <a:ext cx="1265275" cy="5986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8880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444521" cy="50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ect 4"/>
          <p:cNvSpPr txBox="1"/>
          <p:nvPr/>
        </p:nvSpPr>
        <p:spPr>
          <a:xfrm>
            <a:off x="4468876" y="6464985"/>
            <a:ext cx="20637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25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1534563" y="1815855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1534563" y="2670665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1534563" y="3650359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1534563" y="4213775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534563" y="4412359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534563" y="4894447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object 2"/>
          <p:cNvSpPr txBox="1">
            <a:spLocks/>
          </p:cNvSpPr>
          <p:nvPr/>
        </p:nvSpPr>
        <p:spPr>
          <a:xfrm>
            <a:off x="525576" y="644779"/>
            <a:ext cx="809284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00000"/>
                </a:solidFill>
                <a:latin typeface="Calibri" pitchFamily="34" charset="0"/>
                <a:cs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00000"/>
                </a:solidFill>
                <a:latin typeface="Calibri" pitchFamily="34" charset="0"/>
                <a:cs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00000"/>
                </a:solidFill>
                <a:latin typeface="Calibri" pitchFamily="34" charset="0"/>
                <a:cs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00000"/>
                </a:solidFill>
                <a:latin typeface="Calibri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374C7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374C7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374C7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374C71"/>
                </a:solidFill>
                <a:latin typeface="Arial" charset="0"/>
              </a:defRPr>
            </a:lvl9pPr>
          </a:lstStyle>
          <a:p>
            <a:pPr marL="1588" algn="l"/>
            <a:r>
              <a:rPr lang="sv-SE" sz="3200" b="1" kern="0">
                <a:latin typeface="Calibri" pitchFamily="34" charset="0"/>
                <a:ea typeface="+mn-ea"/>
                <a:cs typeface="Arial" pitchFamily="34" charset="0"/>
              </a:rPr>
              <a:t>Maxvärden</a:t>
            </a:r>
            <a:r>
              <a:rPr lang="sv-SE" sz="3200" kern="0" spc="-35"/>
              <a:t> </a:t>
            </a:r>
            <a:r>
              <a:rPr lang="sv-SE" sz="3200" b="1" kern="0">
                <a:latin typeface="Calibri" pitchFamily="34" charset="0"/>
                <a:ea typeface="+mn-ea"/>
                <a:cs typeface="Arial" pitchFamily="34" charset="0"/>
              </a:rPr>
              <a:t>olika parametrar</a:t>
            </a:r>
            <a:endParaRPr lang="sv-SE" sz="3200" b="1" kern="0" dirty="0"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tabLst>
                <a:tab pos="906780" algn="l"/>
              </a:tabLst>
            </a:pPr>
            <a:endParaRPr lang="sv-SE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2870">
              <a:lnSpc>
                <a:spcPct val="100000"/>
              </a:lnSpc>
            </a:pPr>
            <a:fld id="{81D60167-4931-47E6-BA6A-407CBD079E47}" type="slidenum">
              <a:rPr lang="sv-SE" smtClean="0"/>
              <a:t>25</a:t>
            </a:fld>
            <a:endParaRPr lang="sv-SE" dirty="0"/>
          </a:p>
        </p:txBody>
      </p:sp>
      <p:sp>
        <p:nvSpPr>
          <p:cNvPr id="13" name="Ellips 12"/>
          <p:cNvSpPr/>
          <p:nvPr/>
        </p:nvSpPr>
        <p:spPr>
          <a:xfrm>
            <a:off x="1360967" y="4213775"/>
            <a:ext cx="1265275" cy="5986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8715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 err="1"/>
              <a:t>Prime</a:t>
            </a:r>
            <a:r>
              <a:rPr lang="sv-SE" dirty="0"/>
              <a:t> Pitch ärendehandel idag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>
          <a:xfrm>
            <a:off x="6553200" y="1573200"/>
            <a:ext cx="2147888" cy="4141816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/>
              <a:t>Hur mår centrum idag?</a:t>
            </a:r>
          </a:p>
          <a:p>
            <a:pPr marL="0" indent="0">
              <a:buNone/>
            </a:pPr>
            <a:r>
              <a:rPr lang="sv-SE" sz="2000" dirty="0"/>
              <a:t>Ärendehandel: gott om bra lägen. God tillgänglighet. 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26</a:t>
            </a:fld>
            <a:endParaRPr lang="sv-SE" dirty="0"/>
          </a:p>
        </p:txBody>
      </p:sp>
      <p:pic>
        <p:nvPicPr>
          <p:cNvPr id="93" name="Bildobjekt 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35" y="1573200"/>
            <a:ext cx="785946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73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 err="1"/>
              <a:t>Prime</a:t>
            </a:r>
            <a:r>
              <a:rPr lang="sv-SE" dirty="0"/>
              <a:t> Pitch shopping idag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27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36" y="1304108"/>
            <a:ext cx="7869955" cy="4680000"/>
          </a:xfrm>
          <a:prstGeom prst="rect">
            <a:avLst/>
          </a:prstGeom>
        </p:spPr>
      </p:pic>
      <p:sp>
        <p:nvSpPr>
          <p:cNvPr id="7" name="Platshållare för text 2"/>
          <p:cNvSpPr txBox="1">
            <a:spLocks/>
          </p:cNvSpPr>
          <p:nvPr/>
        </p:nvSpPr>
        <p:spPr bwMode="auto">
          <a:xfrm>
            <a:off x="6553200" y="1573200"/>
            <a:ext cx="2147888" cy="414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F5F5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F5F5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F5F5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F5F5F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sv-SE" sz="2000" kern="0" dirty="0"/>
              <a:t>Shopping: inte gott om bra lägen, men flera etableringsbara. </a:t>
            </a:r>
          </a:p>
          <a:p>
            <a:pPr marL="0" indent="0">
              <a:buFontTx/>
              <a:buNone/>
            </a:pPr>
            <a:r>
              <a:rPr lang="sv-SE" sz="2000" kern="0" dirty="0"/>
              <a:t>Normalt för en liten ort. </a:t>
            </a:r>
          </a:p>
        </p:txBody>
      </p:sp>
    </p:spTree>
    <p:extLst>
      <p:ext uri="{BB962C8B-B14F-4D97-AF65-F5344CB8AC3E}">
        <p14:creationId xmlns:p14="http://schemas.microsoft.com/office/powerpoint/2010/main" val="1763112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 err="1"/>
              <a:t>KUP:ens</a:t>
            </a:r>
            <a:r>
              <a:rPr lang="sv-SE" dirty="0"/>
              <a:t> åtgärdsförlag (I)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28</a:t>
            </a:fld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2"/>
          <a:srcRect l="846" t="2246" r="-846" b="50758"/>
          <a:stretch/>
        </p:blipFill>
        <p:spPr>
          <a:xfrm>
            <a:off x="654837" y="1229675"/>
            <a:ext cx="7232900" cy="54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95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 err="1"/>
              <a:t>KUP:ens</a:t>
            </a:r>
            <a:r>
              <a:rPr lang="sv-SE" dirty="0"/>
              <a:t> åtgärdsförlag (II)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29</a:t>
            </a:fld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2"/>
          <a:srcRect t="59539" b="-1"/>
          <a:stretch/>
        </p:blipFill>
        <p:spPr>
          <a:xfrm>
            <a:off x="834014" y="1573198"/>
            <a:ext cx="7232900" cy="4660521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510" y="4926263"/>
            <a:ext cx="1399234" cy="1490094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7397500" y="5154343"/>
            <a:ext cx="1677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latin typeface="Calibri" pitchFamily="34" charset="0"/>
              </a:rPr>
              <a:t>Vad saknas?</a:t>
            </a:r>
          </a:p>
        </p:txBody>
      </p:sp>
    </p:spTree>
    <p:extLst>
      <p:ext uri="{BB962C8B-B14F-4D97-AF65-F5344CB8AC3E}">
        <p14:creationId xmlns:p14="http://schemas.microsoft.com/office/powerpoint/2010/main" val="558368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Nu kör vi!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3</a:t>
            </a:fld>
            <a:endParaRPr lang="sv-S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80596"/>
            <a:ext cx="7315200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868" y="4370387"/>
            <a:ext cx="1259185" cy="134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9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Vi ska idag framförallt diskutera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1">
              <a:buFont typeface="+mj-lt"/>
              <a:buAutoNum type="arabicPeriod"/>
            </a:pPr>
            <a:r>
              <a:rPr lang="sv-SE" sz="2800" dirty="0"/>
              <a:t>Norra Järnvägsgatan (ÖÅ, SÅ, K)</a:t>
            </a:r>
          </a:p>
          <a:p>
            <a:pPr lvl="1">
              <a:buFont typeface="+mj-lt"/>
              <a:buAutoNum type="arabicPeriod"/>
            </a:pPr>
            <a:r>
              <a:rPr lang="sv-SE" sz="2800" dirty="0"/>
              <a:t>Postplan (ÖÅ, SÅ, AU)</a:t>
            </a:r>
          </a:p>
          <a:p>
            <a:pPr lvl="1">
              <a:buFont typeface="+mj-lt"/>
              <a:buAutoNum type="arabicPeriod"/>
            </a:pPr>
            <a:r>
              <a:rPr lang="sv-SE" sz="2800" dirty="0" err="1"/>
              <a:t>Östernäs</a:t>
            </a:r>
            <a:r>
              <a:rPr lang="sv-SE" sz="2800" dirty="0"/>
              <a:t> (ÖÅ, SÅ, K, VU, AU, UK)</a:t>
            </a:r>
          </a:p>
          <a:p>
            <a:pPr lvl="1">
              <a:buFont typeface="+mj-lt"/>
              <a:buAutoNum type="arabicPeriod"/>
            </a:pPr>
            <a:r>
              <a:rPr lang="sv-SE" sz="2800" dirty="0"/>
              <a:t>Gamla stan (ÖÅ, SÅ, K)</a:t>
            </a:r>
          </a:p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1203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Vägens marknad 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31</a:t>
            </a:fld>
            <a:endParaRPr lang="sv-SE" dirty="0"/>
          </a:p>
        </p:txBody>
      </p:sp>
      <p:pic>
        <p:nvPicPr>
          <p:cNvPr id="6" name="Picture 3" descr="~AUT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11" y="1958285"/>
            <a:ext cx="4422775" cy="3630613"/>
          </a:xfrm>
          <a:prstGeom prst="rect">
            <a:avLst/>
          </a:prstGeom>
          <a:noFill/>
          <a:ln/>
        </p:spPr>
      </p:pic>
      <p:pic>
        <p:nvPicPr>
          <p:cNvPr id="7" name="Picture 4" descr="~AUT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7436" y="1894784"/>
            <a:ext cx="4208463" cy="3690938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467212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Trafikverkets Åtgärdsvalsstudierapport, 2016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>
          <a:xfrm>
            <a:off x="6934954" y="2000087"/>
            <a:ext cx="1996267" cy="4141816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rgbClr val="00B050"/>
                </a:solidFill>
              </a:rPr>
              <a:t>Grön</a:t>
            </a:r>
            <a:r>
              <a:rPr lang="sv-SE" dirty="0"/>
              <a:t> streckad linje: nuvarande sträckning</a:t>
            </a:r>
          </a:p>
          <a:p>
            <a:pPr marL="0" indent="0">
              <a:buNone/>
            </a:pPr>
            <a:r>
              <a:rPr lang="sv-SE" dirty="0">
                <a:solidFill>
                  <a:srgbClr val="FF0000"/>
                </a:solidFill>
              </a:rPr>
              <a:t>Röd</a:t>
            </a:r>
            <a:r>
              <a:rPr lang="sv-SE" dirty="0"/>
              <a:t> streckad linje: framtida sträckning (inga vettiga nya etableringspunkter för handel utom möjligen vid västra anslutningen)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32</a:t>
            </a:fld>
            <a:endParaRPr lang="sv-SE" dirty="0"/>
          </a:p>
        </p:txBody>
      </p:sp>
      <p:grpSp>
        <p:nvGrpSpPr>
          <p:cNvPr id="10" name="Grupp 9"/>
          <p:cNvGrpSpPr>
            <a:grpSpLocks noChangeAspect="1"/>
          </p:cNvGrpSpPr>
          <p:nvPr/>
        </p:nvGrpSpPr>
        <p:grpSpPr>
          <a:xfrm>
            <a:off x="240626" y="1357306"/>
            <a:ext cx="6540837" cy="4661916"/>
            <a:chOff x="928688" y="1422942"/>
            <a:chExt cx="6885091" cy="4907280"/>
          </a:xfrm>
        </p:grpSpPr>
        <p:pic>
          <p:nvPicPr>
            <p:cNvPr id="7" name="Bildobjekt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8688" y="1422942"/>
              <a:ext cx="6885091" cy="4907280"/>
            </a:xfrm>
            <a:prstGeom prst="rect">
              <a:avLst/>
            </a:prstGeom>
          </p:spPr>
        </p:pic>
        <p:sp>
          <p:nvSpPr>
            <p:cNvPr id="8" name="Frihandsfigur: Form 7"/>
            <p:cNvSpPr/>
            <p:nvPr/>
          </p:nvSpPr>
          <p:spPr>
            <a:xfrm>
              <a:off x="2652713" y="4248150"/>
              <a:ext cx="2238375" cy="700088"/>
            </a:xfrm>
            <a:custGeom>
              <a:avLst/>
              <a:gdLst>
                <a:gd name="connsiteX0" fmla="*/ 0 w 2238375"/>
                <a:gd name="connsiteY0" fmla="*/ 0 h 700088"/>
                <a:gd name="connsiteX1" fmla="*/ 152400 w 2238375"/>
                <a:gd name="connsiteY1" fmla="*/ 100013 h 700088"/>
                <a:gd name="connsiteX2" fmla="*/ 242887 w 2238375"/>
                <a:gd name="connsiteY2" fmla="*/ 147638 h 700088"/>
                <a:gd name="connsiteX3" fmla="*/ 309562 w 2238375"/>
                <a:gd name="connsiteY3" fmla="*/ 214313 h 700088"/>
                <a:gd name="connsiteX4" fmla="*/ 433387 w 2238375"/>
                <a:gd name="connsiteY4" fmla="*/ 342900 h 700088"/>
                <a:gd name="connsiteX5" fmla="*/ 623887 w 2238375"/>
                <a:gd name="connsiteY5" fmla="*/ 509588 h 700088"/>
                <a:gd name="connsiteX6" fmla="*/ 862012 w 2238375"/>
                <a:gd name="connsiteY6" fmla="*/ 623888 h 700088"/>
                <a:gd name="connsiteX7" fmla="*/ 1104900 w 2238375"/>
                <a:gd name="connsiteY7" fmla="*/ 661988 h 700088"/>
                <a:gd name="connsiteX8" fmla="*/ 1333500 w 2238375"/>
                <a:gd name="connsiteY8" fmla="*/ 700088 h 700088"/>
                <a:gd name="connsiteX9" fmla="*/ 1581150 w 2238375"/>
                <a:gd name="connsiteY9" fmla="*/ 690563 h 700088"/>
                <a:gd name="connsiteX10" fmla="*/ 1857375 w 2238375"/>
                <a:gd name="connsiteY10" fmla="*/ 661988 h 700088"/>
                <a:gd name="connsiteX11" fmla="*/ 2000250 w 2238375"/>
                <a:gd name="connsiteY11" fmla="*/ 614363 h 700088"/>
                <a:gd name="connsiteX12" fmla="*/ 2057400 w 2238375"/>
                <a:gd name="connsiteY12" fmla="*/ 547688 h 700088"/>
                <a:gd name="connsiteX13" fmla="*/ 2095500 w 2238375"/>
                <a:gd name="connsiteY13" fmla="*/ 452438 h 700088"/>
                <a:gd name="connsiteX14" fmla="*/ 2124075 w 2238375"/>
                <a:gd name="connsiteY14" fmla="*/ 400050 h 700088"/>
                <a:gd name="connsiteX15" fmla="*/ 2209800 w 2238375"/>
                <a:gd name="connsiteY15" fmla="*/ 319088 h 700088"/>
                <a:gd name="connsiteX16" fmla="*/ 2238375 w 2238375"/>
                <a:gd name="connsiteY16" fmla="*/ 257175 h 700088"/>
                <a:gd name="connsiteX17" fmla="*/ 2214562 w 2238375"/>
                <a:gd name="connsiteY17" fmla="*/ 142875 h 700088"/>
                <a:gd name="connsiteX18" fmla="*/ 2214562 w 2238375"/>
                <a:gd name="connsiteY18" fmla="*/ 142875 h 70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38375" h="700088">
                  <a:moveTo>
                    <a:pt x="0" y="0"/>
                  </a:moveTo>
                  <a:lnTo>
                    <a:pt x="152400" y="100013"/>
                  </a:lnTo>
                  <a:lnTo>
                    <a:pt x="242887" y="147638"/>
                  </a:lnTo>
                  <a:lnTo>
                    <a:pt x="309562" y="214313"/>
                  </a:lnTo>
                  <a:lnTo>
                    <a:pt x="433387" y="342900"/>
                  </a:lnTo>
                  <a:lnTo>
                    <a:pt x="623887" y="509588"/>
                  </a:lnTo>
                  <a:lnTo>
                    <a:pt x="862012" y="623888"/>
                  </a:lnTo>
                  <a:lnTo>
                    <a:pt x="1104900" y="661988"/>
                  </a:lnTo>
                  <a:lnTo>
                    <a:pt x="1333500" y="700088"/>
                  </a:lnTo>
                  <a:lnTo>
                    <a:pt x="1581150" y="690563"/>
                  </a:lnTo>
                  <a:lnTo>
                    <a:pt x="1857375" y="661988"/>
                  </a:lnTo>
                  <a:lnTo>
                    <a:pt x="2000250" y="614363"/>
                  </a:lnTo>
                  <a:lnTo>
                    <a:pt x="2057400" y="547688"/>
                  </a:lnTo>
                  <a:lnTo>
                    <a:pt x="2095500" y="452438"/>
                  </a:lnTo>
                  <a:lnTo>
                    <a:pt x="2124075" y="400050"/>
                  </a:lnTo>
                  <a:lnTo>
                    <a:pt x="2209800" y="319088"/>
                  </a:lnTo>
                  <a:lnTo>
                    <a:pt x="2238375" y="257175"/>
                  </a:lnTo>
                  <a:lnTo>
                    <a:pt x="2214562" y="142875"/>
                  </a:lnTo>
                  <a:lnTo>
                    <a:pt x="2214562" y="142875"/>
                  </a:lnTo>
                </a:path>
              </a:pathLst>
            </a:custGeom>
            <a:noFill/>
            <a:ln w="762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Frihandsfigur: Form 8"/>
            <p:cNvSpPr/>
            <p:nvPr/>
          </p:nvSpPr>
          <p:spPr>
            <a:xfrm>
              <a:off x="2657475" y="3705225"/>
              <a:ext cx="2243138" cy="704850"/>
            </a:xfrm>
            <a:custGeom>
              <a:avLst/>
              <a:gdLst>
                <a:gd name="connsiteX0" fmla="*/ 0 w 2243138"/>
                <a:gd name="connsiteY0" fmla="*/ 495300 h 704850"/>
                <a:gd name="connsiteX1" fmla="*/ 233363 w 2243138"/>
                <a:gd name="connsiteY1" fmla="*/ 200025 h 704850"/>
                <a:gd name="connsiteX2" fmla="*/ 342900 w 2243138"/>
                <a:gd name="connsiteY2" fmla="*/ 233363 h 704850"/>
                <a:gd name="connsiteX3" fmla="*/ 452438 w 2243138"/>
                <a:gd name="connsiteY3" fmla="*/ 242888 h 704850"/>
                <a:gd name="connsiteX4" fmla="*/ 538163 w 2243138"/>
                <a:gd name="connsiteY4" fmla="*/ 252413 h 704850"/>
                <a:gd name="connsiteX5" fmla="*/ 633413 w 2243138"/>
                <a:gd name="connsiteY5" fmla="*/ 157163 h 704850"/>
                <a:gd name="connsiteX6" fmla="*/ 671513 w 2243138"/>
                <a:gd name="connsiteY6" fmla="*/ 95250 h 704850"/>
                <a:gd name="connsiteX7" fmla="*/ 742950 w 2243138"/>
                <a:gd name="connsiteY7" fmla="*/ 23813 h 704850"/>
                <a:gd name="connsiteX8" fmla="*/ 866775 w 2243138"/>
                <a:gd name="connsiteY8" fmla="*/ 0 h 704850"/>
                <a:gd name="connsiteX9" fmla="*/ 971550 w 2243138"/>
                <a:gd name="connsiteY9" fmla="*/ 14288 h 704850"/>
                <a:gd name="connsiteX10" fmla="*/ 1128713 w 2243138"/>
                <a:gd name="connsiteY10" fmla="*/ 85725 h 704850"/>
                <a:gd name="connsiteX11" fmla="*/ 1181100 w 2243138"/>
                <a:gd name="connsiteY11" fmla="*/ 147638 h 704850"/>
                <a:gd name="connsiteX12" fmla="*/ 1323975 w 2243138"/>
                <a:gd name="connsiteY12" fmla="*/ 219075 h 704850"/>
                <a:gd name="connsiteX13" fmla="*/ 1438275 w 2243138"/>
                <a:gd name="connsiteY13" fmla="*/ 323850 h 704850"/>
                <a:gd name="connsiteX14" fmla="*/ 1633538 w 2243138"/>
                <a:gd name="connsiteY14" fmla="*/ 409575 h 704850"/>
                <a:gd name="connsiteX15" fmla="*/ 1724025 w 2243138"/>
                <a:gd name="connsiteY15" fmla="*/ 438150 h 704850"/>
                <a:gd name="connsiteX16" fmla="*/ 1781175 w 2243138"/>
                <a:gd name="connsiteY16" fmla="*/ 481013 h 704850"/>
                <a:gd name="connsiteX17" fmla="*/ 1866900 w 2243138"/>
                <a:gd name="connsiteY17" fmla="*/ 566738 h 704850"/>
                <a:gd name="connsiteX18" fmla="*/ 1943100 w 2243138"/>
                <a:gd name="connsiteY18" fmla="*/ 623888 h 704850"/>
                <a:gd name="connsiteX19" fmla="*/ 2057400 w 2243138"/>
                <a:gd name="connsiteY19" fmla="*/ 657225 h 704850"/>
                <a:gd name="connsiteX20" fmla="*/ 2171700 w 2243138"/>
                <a:gd name="connsiteY20" fmla="*/ 695325 h 704850"/>
                <a:gd name="connsiteX21" fmla="*/ 2243138 w 2243138"/>
                <a:gd name="connsiteY21" fmla="*/ 70485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43138" h="704850">
                  <a:moveTo>
                    <a:pt x="0" y="495300"/>
                  </a:moveTo>
                  <a:lnTo>
                    <a:pt x="233363" y="200025"/>
                  </a:lnTo>
                  <a:lnTo>
                    <a:pt x="342900" y="233363"/>
                  </a:lnTo>
                  <a:lnTo>
                    <a:pt x="452438" y="242888"/>
                  </a:lnTo>
                  <a:lnTo>
                    <a:pt x="538163" y="252413"/>
                  </a:lnTo>
                  <a:lnTo>
                    <a:pt x="633413" y="157163"/>
                  </a:lnTo>
                  <a:lnTo>
                    <a:pt x="671513" y="95250"/>
                  </a:lnTo>
                  <a:lnTo>
                    <a:pt x="742950" y="23813"/>
                  </a:lnTo>
                  <a:lnTo>
                    <a:pt x="866775" y="0"/>
                  </a:lnTo>
                  <a:lnTo>
                    <a:pt x="971550" y="14288"/>
                  </a:lnTo>
                  <a:lnTo>
                    <a:pt x="1128713" y="85725"/>
                  </a:lnTo>
                  <a:lnTo>
                    <a:pt x="1181100" y="147638"/>
                  </a:lnTo>
                  <a:lnTo>
                    <a:pt x="1323975" y="219075"/>
                  </a:lnTo>
                  <a:lnTo>
                    <a:pt x="1438275" y="323850"/>
                  </a:lnTo>
                  <a:lnTo>
                    <a:pt x="1633538" y="409575"/>
                  </a:lnTo>
                  <a:lnTo>
                    <a:pt x="1724025" y="438150"/>
                  </a:lnTo>
                  <a:lnTo>
                    <a:pt x="1781175" y="481013"/>
                  </a:lnTo>
                  <a:lnTo>
                    <a:pt x="1866900" y="566738"/>
                  </a:lnTo>
                  <a:lnTo>
                    <a:pt x="1943100" y="623888"/>
                  </a:lnTo>
                  <a:lnTo>
                    <a:pt x="2057400" y="657225"/>
                  </a:lnTo>
                  <a:lnTo>
                    <a:pt x="2171700" y="695325"/>
                  </a:lnTo>
                  <a:lnTo>
                    <a:pt x="2243138" y="704850"/>
                  </a:lnTo>
                </a:path>
              </a:pathLst>
            </a:custGeom>
            <a:noFill/>
            <a:ln w="5715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477090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Genomfartstrafiken på Norra Järnvägsgatan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dirty="0"/>
              <a:t>Idag: ca 6 000 fordon per ÅDT, varav ca 350 är tung trafik</a:t>
            </a:r>
          </a:p>
          <a:p>
            <a:pPr marL="0" indent="0">
              <a:buNone/>
            </a:pPr>
            <a:r>
              <a:rPr lang="sv-SE" sz="2400" dirty="0"/>
              <a:t>Av dessa är ca 3 000 fordon genomfartstrafik. </a:t>
            </a:r>
          </a:p>
          <a:p>
            <a:pPr marL="0" indent="0">
              <a:buNone/>
            </a:pPr>
            <a:r>
              <a:rPr lang="sv-SE" sz="2400" dirty="0"/>
              <a:t>Hur mycket omsättning genereras av genomfartstrafiken?    5 %? 10 %? 50 %?</a:t>
            </a:r>
          </a:p>
          <a:p>
            <a:pPr marL="0" indent="0">
              <a:buNone/>
            </a:pPr>
            <a:r>
              <a:rPr lang="sv-SE" sz="2400" dirty="0"/>
              <a:t>Negativa effekter: Hur mycket av den nyttiga genomfartstrafiken kommer att </a:t>
            </a:r>
            <a:br>
              <a:rPr lang="sv-SE" sz="2400" dirty="0"/>
            </a:br>
            <a:r>
              <a:rPr lang="sv-SE" sz="2400" dirty="0"/>
              <a:t>försvinna och följder av detta? </a:t>
            </a:r>
          </a:p>
          <a:p>
            <a:pPr marL="0" indent="0">
              <a:buNone/>
            </a:pPr>
            <a:r>
              <a:rPr lang="sv-SE" sz="2400" dirty="0"/>
              <a:t>Positiva effekter? Vad kan vi göra med                                   gaturummet?</a:t>
            </a:r>
          </a:p>
          <a:p>
            <a:pPr marL="0" indent="0">
              <a:buNone/>
            </a:pPr>
            <a:endParaRPr lang="sv-SE" sz="2400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33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26" y="3621540"/>
            <a:ext cx="2351594" cy="250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71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Genomfartstrafiken på Norra Järnvägsgatan. Vår bedömning av effekter på centrumhandeln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>
          <a:xfrm>
            <a:off x="928688" y="2360022"/>
            <a:ext cx="7772400" cy="4141816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Genomfartstrafiken ger idag antagligen 10 % till Coop </a:t>
            </a:r>
            <a:br>
              <a:rPr lang="sv-SE" sz="2400" dirty="0"/>
            </a:br>
            <a:r>
              <a:rPr lang="sv-SE" sz="2400" dirty="0"/>
              <a:t>(10 Mkr), 15 % till Systemet (10 Mkr) och 5 % till </a:t>
            </a:r>
            <a:br>
              <a:rPr lang="sv-SE" sz="2400" dirty="0"/>
            </a:br>
            <a:r>
              <a:rPr lang="sv-SE" sz="2400" dirty="0"/>
              <a:t>Norra Järnvägsgatans SV (5 Mkr)</a:t>
            </a:r>
          </a:p>
          <a:p>
            <a:pPr marL="0" indent="0">
              <a:buNone/>
            </a:pPr>
            <a:r>
              <a:rPr lang="sv-SE" sz="2400" dirty="0"/>
              <a:t>Om hälften försvinner tappar vi 10 à 15 Mkr</a:t>
            </a:r>
          </a:p>
          <a:p>
            <a:pPr marL="0" indent="0">
              <a:buNone/>
            </a:pPr>
            <a:r>
              <a:rPr lang="sv-SE" sz="2400" dirty="0"/>
              <a:t>Centrumhandeln omsätter sannolikt ca 200 Mkr DV och </a:t>
            </a:r>
            <a:br>
              <a:rPr lang="sv-SE" sz="2400" dirty="0"/>
            </a:br>
            <a:r>
              <a:rPr lang="sv-SE" sz="2400" dirty="0"/>
              <a:t>150 Mkr SV. </a:t>
            </a:r>
          </a:p>
          <a:p>
            <a:pPr marL="0" indent="0">
              <a:buNone/>
            </a:pPr>
            <a:r>
              <a:rPr lang="sv-SE" sz="2400" dirty="0"/>
              <a:t>Vi förlorar alltså uppemot 5 % av omsättningen i hela centrum. </a:t>
            </a:r>
          </a:p>
          <a:p>
            <a:pPr marL="0" indent="0">
              <a:buNone/>
            </a:pPr>
            <a:r>
              <a:rPr lang="sv-SE" sz="2400" dirty="0"/>
              <a:t>Vad händer då? Positiva effekter?</a:t>
            </a:r>
          </a:p>
          <a:p>
            <a:pPr marL="0" indent="0">
              <a:buNone/>
            </a:pPr>
            <a:endParaRPr lang="sv-SE" sz="2400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0591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" y="1375925"/>
            <a:ext cx="9144000" cy="5011496"/>
          </a:xfrm>
          <a:prstGeom prst="rect">
            <a:avLst/>
          </a:prstGeom>
        </p:spPr>
      </p:pic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Norra Järnvägsgatan enligt ÅF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3108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Positiva effekter av ÅFs nya Järnvägsgata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>
          <a:xfrm>
            <a:off x="928688" y="1573200"/>
            <a:ext cx="7772400" cy="4141816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/>
              <a:t>Enligt </a:t>
            </a:r>
            <a:r>
              <a:rPr lang="sv-SE" sz="2000" dirty="0" err="1"/>
              <a:t>Prime</a:t>
            </a:r>
            <a:r>
              <a:rPr lang="sv-SE" sz="2000" dirty="0"/>
              <a:t> Pitch</a:t>
            </a:r>
          </a:p>
          <a:p>
            <a:r>
              <a:rPr lang="sv-SE" sz="2000" dirty="0"/>
              <a:t>Bättre miljö på Norra Järnvägsgatan</a:t>
            </a:r>
          </a:p>
          <a:p>
            <a:pPr marL="457200" lvl="1" indent="0">
              <a:buNone/>
            </a:pPr>
            <a:r>
              <a:rPr lang="sv-SE" sz="2000" dirty="0"/>
              <a:t>	2 à 3 % möjlig ökning</a:t>
            </a:r>
          </a:p>
          <a:p>
            <a:r>
              <a:rPr lang="sv-SE" sz="2000" dirty="0"/>
              <a:t>Skifta parkering och väg på västra delen</a:t>
            </a:r>
          </a:p>
          <a:p>
            <a:pPr marL="457200" lvl="1" indent="0">
              <a:buNone/>
            </a:pPr>
            <a:r>
              <a:rPr lang="sv-SE" sz="2000" dirty="0"/>
              <a:t>	3 à 5 % möjlig ökning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Totalt i snitt 5 % ökning utmed Norra Järnvägsgatan - eller 2 à 3 % av hela centrums omsättning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Summa </a:t>
            </a:r>
            <a:r>
              <a:rPr lang="sv-SE" sz="2000" dirty="0" err="1"/>
              <a:t>inkl</a:t>
            </a:r>
            <a:r>
              <a:rPr lang="sv-SE" sz="2000" dirty="0"/>
              <a:t> de försvunna genomfartstrafikanterna: Något negativa effekter för dagens handel, på nivån enstaka procent. Men trivselkvaliteter, framtidsambitioner m </a:t>
            </a:r>
            <a:r>
              <a:rPr lang="sv-SE" sz="2000" dirty="0" err="1"/>
              <a:t>m</a:t>
            </a:r>
            <a:r>
              <a:rPr lang="sv-SE" sz="2000" dirty="0"/>
              <a:t>.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36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3911" r="6391" b="3618"/>
          <a:stretch/>
        </p:blipFill>
        <p:spPr>
          <a:xfrm>
            <a:off x="6864840" y="1908654"/>
            <a:ext cx="1475592" cy="168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22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Postplan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37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87" y="1441465"/>
            <a:ext cx="4005890" cy="486000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820" y="1404584"/>
            <a:ext cx="4112268" cy="4860000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4716855" y="5392827"/>
            <a:ext cx="3569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Calibri" panose="020F0502020204030204" pitchFamily="34" charset="0"/>
              </a:rPr>
              <a:t>ÅFs radikalare grepp</a:t>
            </a:r>
          </a:p>
        </p:txBody>
      </p:sp>
      <p:sp>
        <p:nvSpPr>
          <p:cNvPr id="9" name="Rektangel 8"/>
          <p:cNvSpPr/>
          <p:nvPr/>
        </p:nvSpPr>
        <p:spPr>
          <a:xfrm>
            <a:off x="331537" y="5392827"/>
            <a:ext cx="3589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>
                <a:latin typeface="Calibri" panose="020F0502020204030204" pitchFamily="34" charset="0"/>
              </a:rPr>
              <a:t>Tyréns</a:t>
            </a:r>
            <a:r>
              <a:rPr lang="sv-SE" dirty="0">
                <a:latin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</a:rPr>
              <a:t>upp-putsning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3911" r="6391" b="3618"/>
          <a:stretch/>
        </p:blipFill>
        <p:spPr>
          <a:xfrm>
            <a:off x="7120751" y="947384"/>
            <a:ext cx="2023249" cy="231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17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Postplan enligt </a:t>
            </a:r>
            <a:r>
              <a:rPr lang="sv-SE" dirty="0" err="1"/>
              <a:t>Prime</a:t>
            </a:r>
            <a:r>
              <a:rPr lang="sv-SE" dirty="0"/>
              <a:t> Pitch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 err="1"/>
              <a:t>Tyréns</a:t>
            </a:r>
            <a:endParaRPr lang="sv-SE" sz="2000" dirty="0"/>
          </a:p>
          <a:p>
            <a:r>
              <a:rPr lang="sv-SE" sz="2000" dirty="0"/>
              <a:t>Bättre miljö, torghandel, </a:t>
            </a:r>
            <a:r>
              <a:rPr lang="sv-SE" sz="2000" dirty="0" err="1"/>
              <a:t>shared</a:t>
            </a:r>
            <a:r>
              <a:rPr lang="sv-SE" sz="2000" dirty="0"/>
              <a:t> space, parkeringen kvar, trappan till gallerians övre plan försvinner</a:t>
            </a:r>
          </a:p>
          <a:p>
            <a:r>
              <a:rPr lang="sv-SE" sz="2000" dirty="0"/>
              <a:t>Läget västra Postplan blir bättre (uppemot 5 %). Övrigt ligger kvar som idag eller tappar. Effekt på omsättningen: något negativ.</a:t>
            </a:r>
          </a:p>
          <a:p>
            <a:pPr marL="0" indent="0">
              <a:buNone/>
            </a:pPr>
            <a:r>
              <a:rPr lang="sv-SE" sz="2000" dirty="0"/>
              <a:t>ÅF</a:t>
            </a:r>
          </a:p>
          <a:p>
            <a:r>
              <a:rPr lang="sv-SE" sz="2000" dirty="0"/>
              <a:t>Flytta parkeringen västerut. Gör trevlig miljö, </a:t>
            </a:r>
            <a:r>
              <a:rPr lang="sv-SE" sz="2000" dirty="0" err="1"/>
              <a:t>sittytor</a:t>
            </a:r>
            <a:r>
              <a:rPr lang="sv-SE" sz="2000" dirty="0"/>
              <a:t> m </a:t>
            </a:r>
            <a:r>
              <a:rPr lang="sv-SE" sz="2000" dirty="0" err="1"/>
              <a:t>m</a:t>
            </a:r>
            <a:r>
              <a:rPr lang="sv-SE" sz="2000" dirty="0"/>
              <a:t> på dagens parkering. Koppling mot Stadsparken. Trappan till gallerians övre plan försvinner? </a:t>
            </a:r>
          </a:p>
          <a:p>
            <a:r>
              <a:rPr lang="sv-SE" sz="2000" dirty="0"/>
              <a:t>Positiva effekter runt hela Postplan på uppemot 5 %. Något negativa effekter på gallerians övre plan om trappan försvinner. </a:t>
            </a:r>
          </a:p>
          <a:p>
            <a:endParaRPr lang="sv-SE" sz="2000" dirty="0"/>
          </a:p>
          <a:p>
            <a:endParaRPr lang="sv-SE" sz="2000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8935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 err="1"/>
              <a:t>Östernäs</a:t>
            </a:r>
            <a:r>
              <a:rPr lang="sv-SE" dirty="0"/>
              <a:t> -  ÅF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39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342"/>
            <a:ext cx="9144000" cy="564365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8469631" y="3644108"/>
            <a:ext cx="361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3911" r="6391" b="3618"/>
          <a:stretch/>
        </p:blipFill>
        <p:spPr>
          <a:xfrm>
            <a:off x="4135504" y="3179358"/>
            <a:ext cx="1373992" cy="15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61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Dagens agenda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584039"/>
            <a:ext cx="7772400" cy="4114800"/>
          </a:xfrm>
        </p:spPr>
        <p:txBody>
          <a:bodyPr/>
          <a:lstStyle/>
          <a:p>
            <a:r>
              <a:rPr lang="sv-SE" sz="2800" dirty="0"/>
              <a:t>Teorin bakom – handel – trafik och sånt</a:t>
            </a:r>
          </a:p>
          <a:p>
            <a:r>
              <a:rPr lang="sv-SE" sz="2800" dirty="0"/>
              <a:t>Ljusdal idag</a:t>
            </a:r>
          </a:p>
          <a:p>
            <a:r>
              <a:rPr lang="sv-SE" sz="2800" dirty="0"/>
              <a:t>Ljusdal i framtiden, vi tittar framförallt på fyra saker ur </a:t>
            </a:r>
            <a:r>
              <a:rPr lang="sv-SE" sz="2800" dirty="0" err="1"/>
              <a:t>KUPen</a:t>
            </a:r>
            <a:r>
              <a:rPr lang="sv-SE" sz="2800" dirty="0"/>
              <a:t> och arkitektförslagen</a:t>
            </a:r>
          </a:p>
          <a:p>
            <a:pPr lvl="1">
              <a:buFont typeface="+mj-lt"/>
              <a:buAutoNum type="arabicPeriod"/>
            </a:pPr>
            <a:r>
              <a:rPr lang="sv-SE" sz="2800" dirty="0"/>
              <a:t>Norra Järnvägsgatan</a:t>
            </a:r>
          </a:p>
          <a:p>
            <a:pPr lvl="1">
              <a:buFont typeface="+mj-lt"/>
              <a:buAutoNum type="arabicPeriod"/>
            </a:pPr>
            <a:r>
              <a:rPr lang="sv-SE" sz="2800" dirty="0"/>
              <a:t>Postplan</a:t>
            </a:r>
          </a:p>
          <a:p>
            <a:pPr lvl="1">
              <a:buFont typeface="+mj-lt"/>
              <a:buAutoNum type="arabicPeriod"/>
            </a:pPr>
            <a:r>
              <a:rPr lang="sv-SE" sz="2800" dirty="0" err="1"/>
              <a:t>Östernäs</a:t>
            </a:r>
            <a:endParaRPr lang="sv-SE" sz="2800" dirty="0"/>
          </a:p>
          <a:p>
            <a:pPr lvl="1">
              <a:buFont typeface="+mj-lt"/>
              <a:buAutoNum type="arabicPeriod"/>
            </a:pPr>
            <a:r>
              <a:rPr lang="sv-SE" sz="2800" dirty="0"/>
              <a:t>Gamla stan</a:t>
            </a:r>
          </a:p>
          <a:p>
            <a:r>
              <a:rPr lang="sv-SE" sz="2800" dirty="0">
                <a:ea typeface="+mn-ea"/>
                <a:cs typeface="+mn-cs"/>
              </a:rPr>
              <a:t>Slutsatser och hur går vi vidare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8669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 err="1"/>
              <a:t>Östernäs</a:t>
            </a:r>
            <a:r>
              <a:rPr lang="sv-SE" dirty="0"/>
              <a:t> - </a:t>
            </a:r>
            <a:r>
              <a:rPr lang="sv-SE" dirty="0" err="1"/>
              <a:t>Tyréns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40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85" y="1362800"/>
            <a:ext cx="7876515" cy="4968074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2860158" y="2421364"/>
            <a:ext cx="4322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Handel?</a:t>
            </a:r>
          </a:p>
        </p:txBody>
      </p:sp>
    </p:spTree>
    <p:extLst>
      <p:ext uri="{BB962C8B-B14F-4D97-AF65-F5344CB8AC3E}">
        <p14:creationId xmlns:p14="http://schemas.microsoft.com/office/powerpoint/2010/main" val="2185698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41</a:t>
            </a:fld>
            <a:endParaRPr lang="sv-SE" dirty="0"/>
          </a:p>
        </p:txBody>
      </p:sp>
      <p:pic>
        <p:nvPicPr>
          <p:cNvPr id="1026" name="Picture 2" descr="http://www.logcabinhub.com/wp-content/uploads/2016/01/Stacked-timber-lo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50" y="1729332"/>
            <a:ext cx="9239100" cy="389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latshållare för text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21084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Vad händer om vi bygger bostäder? </a:t>
            </a:r>
          </a:p>
          <a:p>
            <a:r>
              <a:rPr lang="sv-SE" dirty="0"/>
              <a:t>Ett exempel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>
          <a:xfrm>
            <a:off x="818621" y="1869534"/>
            <a:ext cx="7772400" cy="4141816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/>
              <a:t>1 000 nya invånare i stadskärnan</a:t>
            </a:r>
          </a:p>
          <a:p>
            <a:r>
              <a:rPr lang="sv-SE" sz="2000" dirty="0"/>
              <a:t>Per capita-konsumtionen är drygt 30 000 kr vardera för dagligvaror och sällanköpsvaror</a:t>
            </a:r>
          </a:p>
          <a:p>
            <a:r>
              <a:rPr lang="sv-SE" sz="2000" dirty="0"/>
              <a:t>Betyder en ökad efterfrågan på drygt 60 Mkr totalt.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Var hamnar den?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b="1" dirty="0" err="1"/>
              <a:t>Östernäs</a:t>
            </a:r>
            <a:endParaRPr lang="sv-SE" sz="2000" b="1" dirty="0"/>
          </a:p>
          <a:p>
            <a:pPr marL="0" indent="0">
              <a:buNone/>
            </a:pPr>
            <a:r>
              <a:rPr lang="sv-SE" sz="2000" dirty="0"/>
              <a:t>500 till 1 000 nya invånare. Vad kan vi bygga? </a:t>
            </a:r>
            <a:br>
              <a:rPr lang="sv-SE" sz="2000" dirty="0"/>
            </a:br>
            <a:r>
              <a:rPr lang="sv-SE" sz="2000" dirty="0"/>
              <a:t>Kan vi bygga något alls? 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endParaRPr lang="sv-SE" sz="2000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42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3911" r="6391" b="3618"/>
          <a:stretch/>
        </p:blipFill>
        <p:spPr>
          <a:xfrm>
            <a:off x="6019800" y="3698165"/>
            <a:ext cx="2023249" cy="231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12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 err="1"/>
              <a:t>Östernäs</a:t>
            </a:r>
            <a:r>
              <a:rPr lang="sv-SE" dirty="0"/>
              <a:t> – tillkommande marknad. Vår bedömning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>
          <a:xfrm>
            <a:off x="733710" y="1849646"/>
            <a:ext cx="7772400" cy="4141816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Om 500 à 1 000 invånare: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Total efterfrågan på 15 à 35 Mkr DV och 15 à 30 Mkr SV.</a:t>
            </a:r>
          </a:p>
          <a:p>
            <a:pPr marL="0" indent="0">
              <a:buNone/>
            </a:pPr>
            <a:r>
              <a:rPr lang="sv-SE" dirty="0"/>
              <a:t>Efterfrågan mot </a:t>
            </a:r>
            <a:r>
              <a:rPr lang="sv-SE" dirty="0" err="1"/>
              <a:t>näromlandet</a:t>
            </a:r>
            <a:r>
              <a:rPr lang="sv-SE" dirty="0"/>
              <a:t> 30 à 40 % för DV och 10 à 20 % för SV.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Ger resulterande efterfrågan DV 5 à 15 Mkr och SV &lt; 5 Mkr</a:t>
            </a:r>
          </a:p>
          <a:p>
            <a:pPr marL="0" indent="0">
              <a:buNone/>
            </a:pPr>
            <a:r>
              <a:rPr lang="sv-SE" dirty="0"/>
              <a:t>Bygger vi något på det?</a:t>
            </a:r>
          </a:p>
          <a:p>
            <a:pPr marL="0" indent="0">
              <a:spcBef>
                <a:spcPts val="0"/>
              </a:spcBef>
              <a:buNone/>
            </a:pPr>
            <a:endParaRPr lang="sv-SE" dirty="0"/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De stora dagligvarukedjorna nyetablerar sällan på nivåer under 50 – 70 Mkr. En befintlig dagligvaruenhet kan överleva på betydligt lägre tal, ned mot 15 - 20 Mkr, men är i så fall känslig för ex vis pensionsavgång och ägarbyten.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För sällanköpsvaror kan enheter på under 10 Mkr överleva, men kräver som regel minst 20 000 à 25 000 kr per kvm för att leva väl (i lägen med hög hyra, som i storstäder och nybyggda områden är denna siffra naturligtvis högre). 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43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1779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l="20413" t="-4727" r="25230" b="17189"/>
          <a:stretch/>
        </p:blipFill>
        <p:spPr>
          <a:xfrm>
            <a:off x="118374" y="2012759"/>
            <a:ext cx="4970354" cy="4150013"/>
          </a:xfrm>
          <a:prstGeom prst="rect">
            <a:avLst/>
          </a:prstGeom>
        </p:spPr>
      </p:pic>
      <p:grpSp>
        <p:nvGrpSpPr>
          <p:cNvPr id="11" name="Grupp 10"/>
          <p:cNvGrpSpPr/>
          <p:nvPr/>
        </p:nvGrpSpPr>
        <p:grpSpPr>
          <a:xfrm>
            <a:off x="4584752" y="2489703"/>
            <a:ext cx="4559248" cy="3539456"/>
            <a:chOff x="4584752" y="2489703"/>
            <a:chExt cx="4559248" cy="3539456"/>
          </a:xfrm>
        </p:grpSpPr>
        <p:pic>
          <p:nvPicPr>
            <p:cNvPr id="7" name="Bildobjekt 6"/>
            <p:cNvPicPr>
              <a:picLocks noChangeAspect="1"/>
            </p:cNvPicPr>
            <p:nvPr/>
          </p:nvPicPr>
          <p:blipFill rotWithShape="1">
            <a:blip r:embed="rId4"/>
            <a:srcRect t="6063" r="13643" b="19366"/>
            <a:stretch/>
          </p:blipFill>
          <p:spPr>
            <a:xfrm>
              <a:off x="4584752" y="2773443"/>
              <a:ext cx="4332911" cy="3255716"/>
            </a:xfrm>
            <a:prstGeom prst="rect">
              <a:avLst/>
            </a:prstGeom>
          </p:spPr>
        </p:pic>
        <p:sp>
          <p:nvSpPr>
            <p:cNvPr id="10" name="Rektangel 9"/>
            <p:cNvSpPr/>
            <p:nvPr/>
          </p:nvSpPr>
          <p:spPr>
            <a:xfrm>
              <a:off x="7867461" y="2489703"/>
              <a:ext cx="1276539" cy="751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Gamla stan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>
          <a:xfrm>
            <a:off x="877985" y="1600360"/>
            <a:ext cx="7772400" cy="4141816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Både ÅF och </a:t>
            </a:r>
            <a:r>
              <a:rPr lang="sv-SE" dirty="0" err="1"/>
              <a:t>Tyréns</a:t>
            </a:r>
            <a:r>
              <a:rPr lang="sv-SE" dirty="0"/>
              <a:t> har kommit till i princip samma förslag </a:t>
            </a:r>
            <a:br>
              <a:rPr lang="sv-SE" dirty="0"/>
            </a:br>
            <a:r>
              <a:rPr lang="sv-SE" dirty="0"/>
              <a:t>för Fenixtomten. ÅF vill dessutom ha en passage under </a:t>
            </a:r>
            <a:br>
              <a:rPr lang="sv-SE" dirty="0"/>
            </a:br>
            <a:r>
              <a:rPr lang="sv-SE" dirty="0"/>
              <a:t>järnvägen till centrum. 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44</a:t>
            </a:fld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4716855" y="5392827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Calibri" panose="020F0502020204030204" pitchFamily="34" charset="0"/>
              </a:rPr>
              <a:t>ÅF</a:t>
            </a:r>
          </a:p>
        </p:txBody>
      </p:sp>
      <p:sp>
        <p:nvSpPr>
          <p:cNvPr id="9" name="Rektangel 8"/>
          <p:cNvSpPr/>
          <p:nvPr/>
        </p:nvSpPr>
        <p:spPr>
          <a:xfrm>
            <a:off x="331537" y="5392827"/>
            <a:ext cx="1269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>
                <a:latin typeface="Calibri" panose="020F0502020204030204" pitchFamily="34" charset="0"/>
              </a:rPr>
              <a:t>Tyréns</a:t>
            </a:r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3911" r="6391" b="3618"/>
          <a:stretch/>
        </p:blipFill>
        <p:spPr>
          <a:xfrm>
            <a:off x="6772246" y="608259"/>
            <a:ext cx="2023249" cy="231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01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Gamla stan. Vår bedömning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v-SE" sz="2800" dirty="0"/>
              <a:t>Viktigt för stadsbyggnad – viktigt med b-lägen för tidiga etableringar</a:t>
            </a:r>
          </a:p>
          <a:p>
            <a:r>
              <a:rPr lang="sv-SE" sz="2800" dirty="0"/>
              <a:t>Bygg inte bort miljön</a:t>
            </a:r>
          </a:p>
          <a:p>
            <a:r>
              <a:rPr lang="sv-SE" sz="2800" dirty="0"/>
              <a:t>Bra med bättre förbindelse mot resten av stadskärnan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45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2255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Slutsatser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800" dirty="0"/>
              <a:t>Hur går vi vidare?</a:t>
            </a:r>
          </a:p>
          <a:p>
            <a:r>
              <a:rPr lang="sv-SE" sz="2800" dirty="0"/>
              <a:t>Vem gör vad? Och när?</a:t>
            </a:r>
          </a:p>
          <a:p>
            <a:r>
              <a:rPr lang="sv-SE" sz="2800" dirty="0"/>
              <a:t>Snabba insatser kontra långsiktiga insatser</a:t>
            </a:r>
          </a:p>
          <a:p>
            <a:r>
              <a:rPr lang="sv-SE" sz="2800" dirty="0"/>
              <a:t>Vem ansvarar?</a:t>
            </a:r>
          </a:p>
          <a:p>
            <a:r>
              <a:rPr lang="sv-SE" sz="2800" dirty="0"/>
              <a:t>Vem finansierar?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2369DFB-C25A-4B1E-80D7-85B237F6089D}" type="slidenum">
              <a:rPr lang="sv-SE" smtClean="0"/>
              <a:pPr>
                <a:defRPr/>
              </a:pPr>
              <a:t>46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3911" r="6391" b="3618"/>
          <a:stretch/>
        </p:blipFill>
        <p:spPr>
          <a:xfrm>
            <a:off x="6019800" y="3374915"/>
            <a:ext cx="2046791" cy="23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192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47</a:t>
            </a:fld>
            <a:endParaRPr lang="sv-S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28700"/>
            <a:ext cx="411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77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5576" y="644779"/>
            <a:ext cx="809284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8">
              <a:lnSpc>
                <a:spcPct val="100000"/>
              </a:lnSpc>
            </a:pPr>
            <a:r>
              <a:rPr sz="3200" spc="-5" dirty="0"/>
              <a:t>Någ</a:t>
            </a:r>
            <a:r>
              <a:rPr sz="3200" spc="-75" dirty="0"/>
              <a:t>r</a:t>
            </a:r>
            <a:r>
              <a:rPr sz="3200" dirty="0"/>
              <a:t>a </a:t>
            </a:r>
            <a:r>
              <a:rPr sz="3200" spc="-5" dirty="0"/>
              <a:t>d</a:t>
            </a:r>
            <a:r>
              <a:rPr sz="3200" spc="-40" dirty="0"/>
              <a:t>e</a:t>
            </a:r>
            <a:r>
              <a:rPr sz="3200" spc="-5" dirty="0"/>
              <a:t>fi</a:t>
            </a:r>
            <a:r>
              <a:rPr sz="3200" spc="5" dirty="0"/>
              <a:t>n</a:t>
            </a:r>
            <a:r>
              <a:rPr sz="3200" dirty="0"/>
              <a:t>itioner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1405636"/>
            <a:ext cx="7599045" cy="4937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800" b="1" dirty="0">
                <a:latin typeface="Calibri" panose="020F0502020204030204" pitchFamily="34" charset="0"/>
                <a:cs typeface="Calibri"/>
              </a:rPr>
              <a:t>Detaljhandel</a:t>
            </a:r>
            <a:endParaRPr sz="1800" dirty="0">
              <a:latin typeface="Calibri" panose="020F0502020204030204" pitchFamily="34" charset="0"/>
              <a:cs typeface="Calibri"/>
            </a:endParaRPr>
          </a:p>
          <a:p>
            <a:pPr marL="355600" marR="42545" indent="-342900">
              <a:spcBef>
                <a:spcPts val="430"/>
              </a:spcBef>
              <a:buFont typeface="Arial"/>
              <a:buChar char="•"/>
              <a:tabLst>
                <a:tab pos="356235" algn="l"/>
              </a:tabLst>
            </a:pPr>
            <a:r>
              <a:rPr sz="1800" dirty="0">
                <a:latin typeface="Calibri" panose="020F0502020204030204" pitchFamily="34" charset="0"/>
                <a:cs typeface="Calibri"/>
              </a:rPr>
              <a:t>DV – </a:t>
            </a:r>
            <a:r>
              <a:rPr sz="1800" b="1" dirty="0">
                <a:latin typeface="Calibri" panose="020F0502020204030204" pitchFamily="34" charset="0"/>
                <a:cs typeface="Calibri"/>
              </a:rPr>
              <a:t>Dagligvaror</a:t>
            </a:r>
            <a:r>
              <a:rPr sz="1800" dirty="0">
                <a:latin typeface="Calibri" panose="020F0502020204030204" pitchFamily="34" charset="0"/>
                <a:cs typeface="Calibri"/>
              </a:rPr>
              <a:t> som innefattar mat &amp; dryck, blommor, kemtekniska artiklar, apoteksvaror, systembolagsvaror m.m. Av dagligvaror är drygt 60 % livsmedel. Hallar dominerar. Exempel på små specialbutiker inom DV är tobak, pressbyrån, konditorier och bensinstationernas dagligvarudelar.</a:t>
            </a:r>
          </a:p>
          <a:p>
            <a:pPr marL="355600" indent="-342900">
              <a:spcBef>
                <a:spcPts val="430"/>
              </a:spcBef>
              <a:buFont typeface="Arial"/>
              <a:buChar char="•"/>
              <a:tabLst>
                <a:tab pos="356235" algn="l"/>
              </a:tabLst>
            </a:pPr>
            <a:r>
              <a:rPr sz="1800" dirty="0">
                <a:latin typeface="Calibri" panose="020F0502020204030204" pitchFamily="34" charset="0"/>
                <a:cs typeface="Calibri"/>
              </a:rPr>
              <a:t>SV – </a:t>
            </a:r>
            <a:r>
              <a:rPr sz="1800" b="1" dirty="0">
                <a:latin typeface="Calibri" panose="020F0502020204030204" pitchFamily="34" charset="0"/>
                <a:cs typeface="Calibri"/>
              </a:rPr>
              <a:t>Sällanköpsvaror</a:t>
            </a:r>
            <a:r>
              <a:rPr sz="1800" dirty="0">
                <a:latin typeface="Calibri" panose="020F0502020204030204" pitchFamily="34" charset="0"/>
                <a:cs typeface="Calibri"/>
              </a:rPr>
              <a:t> är övriga egentliga detaljhandelsvaror:</a:t>
            </a:r>
          </a:p>
          <a:p>
            <a:pPr marL="756285" lvl="1" indent="-286385">
              <a:spcBef>
                <a:spcPts val="405"/>
              </a:spcBef>
              <a:buFont typeface="Arial"/>
              <a:buChar char="–"/>
              <a:tabLst>
                <a:tab pos="756920" algn="l"/>
              </a:tabLst>
            </a:pPr>
            <a:r>
              <a:rPr sz="1600" dirty="0">
                <a:latin typeface="Calibri" panose="020F0502020204030204" pitchFamily="34" charset="0"/>
                <a:cs typeface="Calibri"/>
              </a:rPr>
              <a:t>Volymhandel med sällanköpsvaror (vitvaror, möbler, TV, byggvaror m.m.)</a:t>
            </a:r>
          </a:p>
          <a:p>
            <a:pPr marL="756285" marR="5080" lvl="1" indent="-286385">
              <a:spcBef>
                <a:spcPts val="380"/>
              </a:spcBef>
              <a:buFont typeface="Arial"/>
              <a:buChar char="–"/>
              <a:tabLst>
                <a:tab pos="756920" algn="l"/>
              </a:tabLst>
            </a:pPr>
            <a:r>
              <a:rPr sz="1600" dirty="0">
                <a:latin typeface="Calibri" panose="020F0502020204030204" pitchFamily="34" charset="0"/>
                <a:cs typeface="Calibri"/>
              </a:rPr>
              <a:t>Shopping (kläder, skor, ur, guld m.m.), som vanligen svarar för ca 60 % av den totala SV-omsättningen.</a:t>
            </a:r>
          </a:p>
          <a:p>
            <a:pPr marL="12700" marR="43815">
              <a:spcBef>
                <a:spcPts val="140"/>
              </a:spcBef>
            </a:pPr>
            <a:r>
              <a:rPr sz="1800" dirty="0">
                <a:latin typeface="Calibri" panose="020F0502020204030204" pitchFamily="34" charset="0"/>
                <a:cs typeface="Calibri"/>
              </a:rPr>
              <a:t>Stormarknader säljer med denna definition både dagligvaror och sällanköpsvaror. E-handel kan gå direkt till hushållen eller via </a:t>
            </a:r>
            <a:r>
              <a:rPr sz="1800" dirty="0" err="1">
                <a:latin typeface="Calibri" panose="020F0502020204030204" pitchFamily="34" charset="0"/>
                <a:cs typeface="Calibri"/>
              </a:rPr>
              <a:t>butik</a:t>
            </a:r>
            <a:r>
              <a:rPr sz="1800" dirty="0">
                <a:latin typeface="Calibri" panose="020F0502020204030204" pitchFamily="34" charset="0"/>
                <a:cs typeface="Calibri"/>
              </a:rPr>
              <a:t>.</a:t>
            </a:r>
            <a:endParaRPr lang="sv-SE" sz="1800" dirty="0">
              <a:latin typeface="Calibri" panose="020F0502020204030204" pitchFamily="34" charset="0"/>
              <a:cs typeface="Calibri"/>
            </a:endParaRPr>
          </a:p>
          <a:p>
            <a:pPr marL="12700" marR="43815">
              <a:spcBef>
                <a:spcPts val="140"/>
              </a:spcBef>
            </a:pPr>
            <a:endParaRPr sz="1800" dirty="0">
              <a:latin typeface="Calibri" panose="020F0502020204030204" pitchFamily="34" charset="0"/>
              <a:cs typeface="Calibri"/>
            </a:endParaRPr>
          </a:p>
          <a:p>
            <a:pPr marL="12700">
              <a:spcBef>
                <a:spcPts val="270"/>
              </a:spcBef>
            </a:pPr>
            <a:r>
              <a:rPr sz="1800" b="1" dirty="0">
                <a:latin typeface="Calibri" panose="020F0502020204030204" pitchFamily="34" charset="0"/>
                <a:cs typeface="Calibri"/>
              </a:rPr>
              <a:t>Annan service</a:t>
            </a:r>
            <a:endParaRPr sz="1800" dirty="0">
              <a:latin typeface="Calibri" panose="020F0502020204030204" pitchFamily="34" charset="0"/>
              <a:cs typeface="Calibri"/>
            </a:endParaRPr>
          </a:p>
          <a:p>
            <a:pPr marL="12700" marR="212725"/>
            <a:r>
              <a:rPr sz="1800" dirty="0">
                <a:latin typeface="Calibri" panose="020F0502020204030204" pitchFamily="34" charset="0"/>
                <a:cs typeface="Calibri"/>
              </a:rPr>
              <a:t>Verksamheter som bilförsäljning och bensinstationer samt serviceverksamheter som frisörer, bibliotek, kulturutbud, matställen och banker.</a:t>
            </a:r>
            <a:endParaRPr lang="sv-SE" sz="1800" dirty="0">
              <a:latin typeface="Calibri" panose="020F0502020204030204" pitchFamily="34" charset="0"/>
              <a:cs typeface="Calibri"/>
            </a:endParaRPr>
          </a:p>
          <a:p>
            <a:pPr marL="12700" marR="212725"/>
            <a:endParaRPr sz="1800" dirty="0">
              <a:latin typeface="Calibri" panose="020F0502020204030204" pitchFamily="34" charset="0"/>
              <a:cs typeface="Calibri"/>
            </a:endParaRPr>
          </a:p>
          <a:p>
            <a:pPr marL="12700">
              <a:spcBef>
                <a:spcPts val="434"/>
              </a:spcBef>
            </a:pPr>
            <a:r>
              <a:rPr sz="1800" b="1" dirty="0">
                <a:latin typeface="Calibri" panose="020F0502020204030204" pitchFamily="34" charset="0"/>
                <a:cs typeface="Calibri"/>
              </a:rPr>
              <a:t>Årsomsättning - </a:t>
            </a:r>
            <a:r>
              <a:rPr sz="1800" dirty="0">
                <a:latin typeface="Calibri" panose="020F0502020204030204" pitchFamily="34" charset="0"/>
                <a:cs typeface="Calibri"/>
              </a:rPr>
              <a:t>Anges inkl. moms </a:t>
            </a:r>
            <a:r>
              <a:rPr sz="1800" dirty="0" err="1">
                <a:latin typeface="Calibri" panose="020F0502020204030204" pitchFamily="34" charset="0"/>
                <a:cs typeface="Calibri"/>
              </a:rPr>
              <a:t>i</a:t>
            </a:r>
            <a:r>
              <a:rPr sz="1800" dirty="0">
                <a:latin typeface="Calibri" panose="020F0502020204030204" pitchFamily="34" charset="0"/>
                <a:cs typeface="Calibri"/>
              </a:rPr>
              <a:t> </a:t>
            </a:r>
            <a:r>
              <a:rPr lang="sv-SE" sz="1800" dirty="0">
                <a:latin typeface="Calibri" panose="020F0502020204030204" pitchFamily="34" charset="0"/>
                <a:cs typeface="Calibri"/>
              </a:rPr>
              <a:t>2015</a:t>
            </a:r>
            <a:r>
              <a:rPr sz="1800" dirty="0">
                <a:latin typeface="Calibri" panose="020F0502020204030204" pitchFamily="34" charset="0"/>
                <a:cs typeface="Calibri"/>
              </a:rPr>
              <a:t> års </a:t>
            </a:r>
            <a:r>
              <a:rPr sz="1800" dirty="0" err="1">
                <a:latin typeface="Calibri" panose="020F0502020204030204" pitchFamily="34" charset="0"/>
                <a:cs typeface="Calibri"/>
              </a:rPr>
              <a:t>priser</a:t>
            </a:r>
            <a:r>
              <a:rPr sz="1800" dirty="0">
                <a:latin typeface="Calibri" panose="020F0502020204030204" pitchFamily="34" charset="0"/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1801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Ljusdal i sin omvärld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6DD2C9-2EF3-4C85-9128-2EF29CED226F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224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Vilken omvärld?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1669" y="1951670"/>
            <a:ext cx="7772400" cy="288036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Global</a:t>
            </a:r>
          </a:p>
          <a:p>
            <a:pPr marL="0" indent="0">
              <a:buNone/>
            </a:pPr>
            <a:r>
              <a:rPr lang="sv-SE" sz="2400" dirty="0"/>
              <a:t>Nationell</a:t>
            </a:r>
          </a:p>
          <a:p>
            <a:pPr marL="0" indent="0">
              <a:buNone/>
            </a:pPr>
            <a:r>
              <a:rPr lang="sv-SE" sz="2400" dirty="0"/>
              <a:t>Regional</a:t>
            </a:r>
          </a:p>
          <a:p>
            <a:pPr marL="0" indent="0">
              <a:buNone/>
            </a:pPr>
            <a:r>
              <a:rPr lang="sv-SE" sz="2400" dirty="0"/>
              <a:t>Lokal </a:t>
            </a:r>
          </a:p>
          <a:p>
            <a:pPr marL="0" indent="0">
              <a:buNone/>
            </a:pPr>
            <a:r>
              <a:rPr lang="sv-SE" sz="2400" dirty="0"/>
              <a:t>Mikro 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7</a:t>
            </a:fld>
            <a:endParaRPr lang="sv-SE"/>
          </a:p>
        </p:txBody>
      </p:sp>
      <p:pic>
        <p:nvPicPr>
          <p:cNvPr id="1026" name="Picture 2" descr="http://content.skyteam.com/contentapi/globalassets/rtw/skyteam-round-the-world-planner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20" y="1535673"/>
            <a:ext cx="6400800" cy="39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669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/>
          <a:srcRect l="27624" t="14841" r="30594" b="12464"/>
          <a:stretch/>
        </p:blipFill>
        <p:spPr>
          <a:xfrm>
            <a:off x="3956364" y="1358020"/>
            <a:ext cx="5033727" cy="492637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Ljusdal idag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32715" y="1563733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sv-SE" sz="2800" dirty="0"/>
              <a:t>19 025 invånare (2015) varav ca 8 000  </a:t>
            </a:r>
            <a:br>
              <a:rPr lang="sv-SE" sz="2800" dirty="0"/>
            </a:br>
            <a:r>
              <a:rPr lang="sv-SE" sz="2800" dirty="0"/>
              <a:t>i Ljusdals tätort. 7 % av länets befolkning</a:t>
            </a:r>
          </a:p>
          <a:p>
            <a:pPr marL="0" indent="0">
              <a:buNone/>
            </a:pPr>
            <a:r>
              <a:rPr lang="sv-SE" sz="2800" dirty="0"/>
              <a:t>Närmaste konkurrerande städer</a:t>
            </a:r>
          </a:p>
          <a:p>
            <a:pPr lvl="1"/>
            <a:r>
              <a:rPr lang="sv-SE" sz="2800" dirty="0"/>
              <a:t>Hudiksvall (59 km)</a:t>
            </a:r>
          </a:p>
          <a:p>
            <a:pPr lvl="1"/>
            <a:r>
              <a:rPr lang="sv-SE" sz="2800" dirty="0"/>
              <a:t>Bollnäs (65 km)</a:t>
            </a:r>
          </a:p>
          <a:p>
            <a:pPr lvl="1"/>
            <a:r>
              <a:rPr lang="sv-SE" sz="2800" dirty="0"/>
              <a:t>Söderhamn (96 km)</a:t>
            </a:r>
          </a:p>
          <a:p>
            <a:pPr lvl="1"/>
            <a:r>
              <a:rPr lang="sv-SE" sz="2800" dirty="0"/>
              <a:t>Ånge (105 Km) </a:t>
            </a:r>
          </a:p>
          <a:p>
            <a:pPr lvl="1"/>
            <a:r>
              <a:rPr lang="sv-SE" sz="2800" dirty="0"/>
              <a:t>Sundsvall (112 km)</a:t>
            </a:r>
          </a:p>
          <a:p>
            <a:pPr lvl="1"/>
            <a:r>
              <a:rPr lang="sv-SE" sz="2800" dirty="0"/>
              <a:t>Gävle (168 km)</a:t>
            </a:r>
          </a:p>
          <a:p>
            <a:pPr marL="0" indent="0">
              <a:buNone/>
            </a:pPr>
            <a:endParaRPr lang="sv-SE" sz="28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431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Dagligvaruhandelns utveckling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34978" y="1752600"/>
            <a:ext cx="3139743" cy="411480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Dagligvaruhandeln omsätter idag (2015) 644 Mkr (7 % av länets omsättning). </a:t>
            </a:r>
          </a:p>
          <a:p>
            <a:pPr marL="0" indent="0">
              <a:buNone/>
            </a:pPr>
            <a:r>
              <a:rPr lang="sv-SE" sz="2400" dirty="0"/>
              <a:t>Dagligvaruhandeln är stabil och något uppåtgående </a:t>
            </a:r>
            <a:r>
              <a:rPr lang="mr-IN" sz="2400" dirty="0"/>
              <a:t>–</a:t>
            </a:r>
            <a:r>
              <a:rPr lang="sv-SE" sz="2400" dirty="0"/>
              <a:t> utvecklas bättre än länet som helhet!</a:t>
            </a:r>
          </a:p>
          <a:p>
            <a:pPr marL="0" indent="0">
              <a:buNone/>
            </a:pPr>
            <a:r>
              <a:rPr lang="sv-SE" sz="2400" dirty="0"/>
              <a:t>Index runt 100, nu något över.</a:t>
            </a:r>
          </a:p>
          <a:p>
            <a:pPr marL="0" indent="0">
              <a:buNone/>
            </a:pPr>
            <a:r>
              <a:rPr lang="sv-SE" sz="2400" dirty="0"/>
              <a:t>Inflöde på ca 5 Mkr.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6890C-BEA1-4D26-82AA-FBD73AE86D81}" type="slidenum">
              <a:rPr lang="sv-SE" smtClean="0"/>
              <a:pPr/>
              <a:t>9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1" y="1874630"/>
            <a:ext cx="531233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4531"/>
      </p:ext>
    </p:extLst>
  </p:cSld>
  <p:clrMapOvr>
    <a:masterClrMapping/>
  </p:clrMapOvr>
</p:sld>
</file>

<file path=ppt/theme/theme1.xml><?xml version="1.0" encoding="utf-8"?>
<a:theme xmlns:a="http://schemas.openxmlformats.org/drawingml/2006/main" name="NP powerpoint mall">
  <a:themeElements>
    <a:clrScheme name="Standardformgivni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2_Standardformgivning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5050"/>
        </a:solidFill>
        <a:ln>
          <a:solidFill>
            <a:srgbClr val="C0000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NP powerpoint mall</Template>
  <TotalTime>8820</TotalTime>
  <Words>1345</Words>
  <Application>Microsoft Office PowerPoint</Application>
  <PresentationFormat>Bildspel på skärmen (4:3)</PresentationFormat>
  <Paragraphs>305</Paragraphs>
  <Slides>47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47</vt:i4>
      </vt:variant>
    </vt:vector>
  </HeadingPairs>
  <TitlesOfParts>
    <vt:vector size="48" baseType="lpstr">
      <vt:lpstr>NP powerpoint mall</vt:lpstr>
      <vt:lpstr>Ljusdal Workshop 23 januari 2017</vt:lpstr>
      <vt:lpstr>Vilka är vi?</vt:lpstr>
      <vt:lpstr>Nu kör vi!</vt:lpstr>
      <vt:lpstr>Dagens agenda</vt:lpstr>
      <vt:lpstr>Några definitioner</vt:lpstr>
      <vt:lpstr>Ljusdal i sin omvärld</vt:lpstr>
      <vt:lpstr>Vilken omvärld?</vt:lpstr>
      <vt:lpstr>Ljusdal idag</vt:lpstr>
      <vt:lpstr>Dagligvaruhandelns utveckling</vt:lpstr>
      <vt:lpstr>Sällanköpsvaruhandelns utveckling</vt:lpstr>
      <vt:lpstr>Besökarenkät december 2017</vt:lpstr>
      <vt:lpstr>PowerPoint-presentation</vt:lpstr>
      <vt:lpstr>PowerPoint-presentation</vt:lpstr>
      <vt:lpstr>E-handel i Sverige</vt:lpstr>
      <vt:lpstr>Regional marknadsanalys  för att visa ramarna</vt:lpstr>
      <vt:lpstr>Gravitationsmodeller</vt:lpstr>
      <vt:lpstr>Var bor folk?</vt:lpstr>
      <vt:lpstr>Finslipning av resultatet</vt:lpstr>
      <vt:lpstr>Generell tillväxt i Ljusdal</vt:lpstr>
      <vt:lpstr>När skall man bli orolig/aktiv?</vt:lpstr>
      <vt:lpstr>Kolla Läget eller Prime Pitch </vt:lpstr>
      <vt:lpstr>Uppbyggnad</vt:lpstr>
      <vt:lpstr>Möjlig försäljning</vt:lpstr>
      <vt:lpstr>Maxvärden olika parametrar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TP Group Sweden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Lisa Lagerén</dc:creator>
  <cp:lastModifiedBy>hg730903</cp:lastModifiedBy>
  <cp:revision>651</cp:revision>
  <cp:lastPrinted>2017-01-23T06:46:16Z</cp:lastPrinted>
  <dcterms:created xsi:type="dcterms:W3CDTF">2009-08-11T07:59:42Z</dcterms:created>
  <dcterms:modified xsi:type="dcterms:W3CDTF">2017-01-23T16:19:44Z</dcterms:modified>
</cp:coreProperties>
</file>